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96" r:id="rId3"/>
    <p:sldId id="257" r:id="rId4"/>
    <p:sldId id="295" r:id="rId5"/>
    <p:sldId id="284" r:id="rId6"/>
    <p:sldId id="286" r:id="rId7"/>
    <p:sldId id="297" r:id="rId8"/>
    <p:sldId id="294" r:id="rId9"/>
    <p:sldId id="293" r:id="rId10"/>
    <p:sldId id="298" r:id="rId11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9" autoAdjust="0"/>
    <p:restoredTop sz="94694"/>
  </p:normalViewPr>
  <p:slideViewPr>
    <p:cSldViewPr snapToGrid="0">
      <p:cViewPr varScale="1">
        <p:scale>
          <a:sx n="119" d="100"/>
          <a:sy n="119" d="100"/>
        </p:scale>
        <p:origin x="19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67E69D-2427-41A9-BCE5-B157E35A37C1}" type="datetimeFigureOut">
              <a:rPr lang="en-US" smtClean="0"/>
              <a:t>1/7/2026</a:t>
            </a:fld>
            <a:endParaRPr 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D62A2B-45C6-44CE-B8FD-DE77A638BBB7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1930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DAFD95-A257-4040-B0E1-D3CC43403E0C}" type="datetimeFigureOut">
              <a:rPr lang="es-CL" smtClean="0"/>
              <a:t>07-01-2026</a:t>
            </a:fld>
            <a:endParaRPr lang="es-CL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A35255-CE00-423B-B24A-5E84BB2525D4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607742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50E104-BEB0-2343-5A96-E48CD3A399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1EC98DD-56FC-ED3E-41B2-503E7A4C3F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294422F-3880-3DB1-907C-9D1848BE1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D4ACB-DA49-0248-9B22-40F53EA1FA2A}" type="datetimeFigureOut">
              <a:rPr lang="es-CL" smtClean="0"/>
              <a:t>07-01-2026</a:t>
            </a:fld>
            <a:endParaRPr lang="es-C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936FFBA-65C4-C7D0-8E8D-788D3940C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82DC639-4234-F7BA-BB96-363941E87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61EAD-1A26-654A-911E-1A6113CEF31B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114140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1BDD87-25E8-009A-00AD-9AC498D29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DF81E18-B745-EA3F-0031-6C8FCE6139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F8614D0-6574-FA85-3219-35FAD00AC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D4ACB-DA49-0248-9B22-40F53EA1FA2A}" type="datetimeFigureOut">
              <a:rPr lang="es-CL" smtClean="0"/>
              <a:t>07-01-2026</a:t>
            </a:fld>
            <a:endParaRPr lang="es-C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6052507-2E8C-656C-EEC4-B550915C4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6B080F1-2BFB-BDA2-8FB3-20C836FB4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61EAD-1A26-654A-911E-1A6113CEF31B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02673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CA1B610-69D5-DBE1-3632-3F2306568B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5BCCCBB-0D75-702C-7C10-D839CE225B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9663C9D-C77C-A3EF-52BD-30F76D91B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D4ACB-DA49-0248-9B22-40F53EA1FA2A}" type="datetimeFigureOut">
              <a:rPr lang="es-CL" smtClean="0"/>
              <a:t>07-01-2026</a:t>
            </a:fld>
            <a:endParaRPr lang="es-C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4B1BB05-400E-1366-E601-9F972B737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6A17762-579D-D4B8-C6D3-B94593783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61EAD-1A26-654A-911E-1A6113CEF31B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881022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FE798D-8910-3107-4082-F0782E8C12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CDA8103-7130-F2A8-BF0B-34E4C6CBAA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DB3FFD5-8649-B49B-CE28-71E98E5FA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D4ACB-DA49-0248-9B22-40F53EA1FA2A}" type="datetimeFigureOut">
              <a:rPr lang="es-CL" smtClean="0"/>
              <a:t>07-01-2026</a:t>
            </a:fld>
            <a:endParaRPr lang="es-C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737F133-7FBC-7E07-0C09-C9E174B24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7B11D7E-7866-5382-1954-1B4425952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61EAD-1A26-654A-911E-1A6113CEF31B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275910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68FED9-2F8B-3EB0-4182-8815B7489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ACD90D5-64F8-E403-DBD9-7F5DE4A639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38AAB65-22ED-4D59-B773-A466FC365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D4ACB-DA49-0248-9B22-40F53EA1FA2A}" type="datetimeFigureOut">
              <a:rPr lang="es-CL" smtClean="0"/>
              <a:t>07-01-2026</a:t>
            </a:fld>
            <a:endParaRPr lang="es-C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2CA6FFC-CCAD-1DBD-1604-A582969F9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20EEF7B-AE60-3C79-B468-44823C88B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61EAD-1A26-654A-911E-1A6113CEF31B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609168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FA23FA-5F7F-BE5A-0FE1-BF54DD6D7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8195BE7-E0F0-6E40-A707-65FF76968B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EB79489-3E9C-94CA-AA92-F31A29E376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6F27FE6-C1AF-7294-C777-C3E22B609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D4ACB-DA49-0248-9B22-40F53EA1FA2A}" type="datetimeFigureOut">
              <a:rPr lang="es-CL" smtClean="0"/>
              <a:t>07-01-2026</a:t>
            </a:fld>
            <a:endParaRPr lang="es-CL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D446F24-5850-00EF-622D-46DBC746D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39316D3-42F8-36B5-95E6-AC016AA22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61EAD-1A26-654A-911E-1A6113CEF31B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584224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E28D0B-7EE0-9DE2-FE7B-666221F06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7FE1B08-6232-1830-6D7B-46F2FCD9D2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3F0401E-91BE-F2B7-03B6-4DF82EE231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2F21953-85A8-8FE2-7495-D9B8C7694B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D6B20BC-345B-FAD1-0A70-7B1340C06F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FBE0681-D728-8A15-92D1-D0DF847E7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D4ACB-DA49-0248-9B22-40F53EA1FA2A}" type="datetimeFigureOut">
              <a:rPr lang="es-CL" smtClean="0"/>
              <a:t>07-01-2026</a:t>
            </a:fld>
            <a:endParaRPr lang="es-CL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F313A72-5FB6-EC91-7DC0-CC5F0CA7A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8D7BB7F-A61A-47AE-11E1-518F84B4B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61EAD-1A26-654A-911E-1A6113CEF31B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496282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93520E-D11A-1150-9964-8A578D590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00A6378-E8AA-05A1-DFBC-BE7663413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D4ACB-DA49-0248-9B22-40F53EA1FA2A}" type="datetimeFigureOut">
              <a:rPr lang="es-CL" smtClean="0"/>
              <a:t>07-01-2026</a:t>
            </a:fld>
            <a:endParaRPr lang="es-CL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C6A6C29-EB36-479C-CA24-57E251936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C1755C9-237D-A5C5-572F-BB0D7DC11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61EAD-1A26-654A-911E-1A6113CEF31B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810968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B7C208A-0363-E1F9-47E6-5880BA309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D4ACB-DA49-0248-9B22-40F53EA1FA2A}" type="datetimeFigureOut">
              <a:rPr lang="es-CL" smtClean="0"/>
              <a:t>07-01-2026</a:t>
            </a:fld>
            <a:endParaRPr lang="es-CL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380F657-26D4-144E-7582-BFA591F50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730FDA1-ACAF-0760-64EE-B31C41ED5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61EAD-1A26-654A-911E-1A6113CEF31B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184878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73597D-41D3-5BF6-B78A-46AFDC1D8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AD0D1E-4336-29AF-1028-FD8AEEC164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150B9A7-5823-A16F-ACCC-51F8989D4B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FE5510D-E838-9166-D397-7AA696CA3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D4ACB-DA49-0248-9B22-40F53EA1FA2A}" type="datetimeFigureOut">
              <a:rPr lang="es-CL" smtClean="0"/>
              <a:t>07-01-2026</a:t>
            </a:fld>
            <a:endParaRPr lang="es-CL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07AC621-5C41-B6EB-BDA3-83EAB64CF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37E9C7D-00BD-32D3-31F9-7B3203C52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61EAD-1A26-654A-911E-1A6113CEF31B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846622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7E1C5F-D52F-7CB5-05B3-C9424A72E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6F33653-2973-50D4-C7C0-7E2B25D12F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3288F87-16AF-FA41-B006-A70BF57C80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F8EA00B-D036-56BD-4206-E5A2E93D1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D4ACB-DA49-0248-9B22-40F53EA1FA2A}" type="datetimeFigureOut">
              <a:rPr lang="es-CL" smtClean="0"/>
              <a:t>07-01-2026</a:t>
            </a:fld>
            <a:endParaRPr lang="es-CL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E28CFCE-A468-6EC3-62D2-1E537C872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E89600C-F423-AF6B-9E87-591EB1735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61EAD-1A26-654A-911E-1A6113CEF31B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240560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B6740B4-D49A-B1DF-EEE0-46B451394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151720C-D84A-AB2E-440B-8701745470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660D234-5AD3-171E-D6EA-33800E5E4C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1BD4ACB-DA49-0248-9B22-40F53EA1FA2A}" type="datetimeFigureOut">
              <a:rPr lang="es-CL" smtClean="0"/>
              <a:t>07-01-2026</a:t>
            </a:fld>
            <a:endParaRPr lang="es-C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A2C7289-2F14-5E7C-1559-21C2D8AB0E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893F7EC-1BAC-6E95-5EB2-C3ED87F1DB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6161EAD-1A26-654A-911E-1A6113CEF31B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64412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95BB68F2-16F4-E651-1D8A-C47377A86E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4867" y="259082"/>
            <a:ext cx="1617133" cy="1538885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1448565C-BAE2-0ADE-A65C-B7492E5E5F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1758" y="4676110"/>
            <a:ext cx="12192000" cy="2181890"/>
          </a:xfrm>
          <a:prstGeom prst="rect">
            <a:avLst/>
          </a:prstGeom>
        </p:spPr>
      </p:pic>
      <p:sp>
        <p:nvSpPr>
          <p:cNvPr id="5" name="TextBox 5">
            <a:extLst>
              <a:ext uri="{FF2B5EF4-FFF2-40B4-BE49-F238E27FC236}">
                <a16:creationId xmlns:a16="http://schemas.microsoft.com/office/drawing/2014/main" id="{2158C493-A19A-4CBA-8CD5-6A2B09155B7C}"/>
              </a:ext>
            </a:extLst>
          </p:cNvPr>
          <p:cNvSpPr txBox="1"/>
          <p:nvPr/>
        </p:nvSpPr>
        <p:spPr>
          <a:xfrm>
            <a:off x="1575758" y="2294783"/>
            <a:ext cx="9328031" cy="1846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sz="4000" b="1" spc="26" dirty="0">
                <a:solidFill>
                  <a:schemeClr val="tx2"/>
                </a:solidFill>
                <a:latin typeface="Garet Bold"/>
                <a:ea typeface="Garet Bold"/>
                <a:cs typeface="Garet Bold"/>
                <a:sym typeface="Garet Bold"/>
              </a:rPr>
              <a:t>Dirección</a:t>
            </a:r>
            <a:r>
              <a:rPr lang="en-US" sz="4000" b="1" spc="26" dirty="0">
                <a:solidFill>
                  <a:schemeClr val="tx2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4000" b="1" spc="26" dirty="0">
                <a:solidFill>
                  <a:schemeClr val="tx2"/>
                </a:solidFill>
                <a:latin typeface="Garet Bold"/>
                <a:ea typeface="Garet Bold"/>
                <a:cs typeface="Garet Bold"/>
                <a:sym typeface="Garet Bold"/>
              </a:rPr>
              <a:t>Clínica</a:t>
            </a:r>
            <a:r>
              <a:rPr lang="en-US" sz="4000" b="1" spc="26" dirty="0">
                <a:solidFill>
                  <a:schemeClr val="tx2"/>
                </a:solidFill>
                <a:latin typeface="Garet Bold"/>
                <a:ea typeface="Garet Bold"/>
                <a:cs typeface="Garet Bold"/>
                <a:sym typeface="Garet Bold"/>
              </a:rPr>
              <a:t>  </a:t>
            </a:r>
            <a:endParaRPr lang="en-US" sz="4000" b="1" spc="57" dirty="0">
              <a:solidFill>
                <a:schemeClr val="tx2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sz="4000" b="1" spc="26" dirty="0" smtClean="0">
                <a:solidFill>
                  <a:schemeClr val="tx2"/>
                </a:solidFill>
                <a:latin typeface="Garet Bold"/>
                <a:ea typeface="Garet Bold"/>
                <a:cs typeface="Garet Bold"/>
                <a:sym typeface="Garet Bold"/>
              </a:rPr>
              <a:t>Formalización</a:t>
            </a:r>
            <a:r>
              <a:rPr lang="en-US" sz="4000" b="1" spc="26" dirty="0" smtClean="0">
                <a:solidFill>
                  <a:schemeClr val="tx2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4000" b="1" spc="26" dirty="0">
                <a:solidFill>
                  <a:schemeClr val="tx2"/>
                </a:solidFill>
                <a:latin typeface="Garet Bold"/>
                <a:ea typeface="Garet Bold"/>
                <a:cs typeface="Garet Bold"/>
                <a:sym typeface="Garet Bold"/>
              </a:rPr>
              <a:t>de la </a:t>
            </a:r>
            <a:r>
              <a:rPr lang="en-US" sz="4000" b="1" spc="26" dirty="0">
                <a:solidFill>
                  <a:schemeClr val="tx2"/>
                </a:solidFill>
                <a:latin typeface="Garet Bold"/>
                <a:ea typeface="Garet Bold"/>
                <a:cs typeface="Garet Bold"/>
                <a:sym typeface="Garet Bold"/>
              </a:rPr>
              <a:t>Estructura</a:t>
            </a:r>
            <a:r>
              <a:rPr lang="en-US" sz="4000" b="1" spc="26" dirty="0">
                <a:solidFill>
                  <a:schemeClr val="tx2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</a:p>
        </p:txBody>
      </p:sp>
      <p:sp>
        <p:nvSpPr>
          <p:cNvPr id="2" name="Rectángulo 1"/>
          <p:cNvSpPr/>
          <p:nvPr/>
        </p:nvSpPr>
        <p:spPr>
          <a:xfrm>
            <a:off x="9774021" y="6011356"/>
            <a:ext cx="1521379" cy="5924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3948"/>
              </a:lnSpc>
              <a:spcBef>
                <a:spcPct val="0"/>
              </a:spcBef>
            </a:pPr>
            <a:r>
              <a:rPr lang="en-US" spc="209" dirty="0">
                <a:solidFill>
                  <a:schemeClr val="tx2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DM Sans"/>
              </a:rPr>
              <a:t>Enero</a:t>
            </a:r>
            <a:r>
              <a:rPr lang="en-US" spc="209" dirty="0">
                <a:solidFill>
                  <a:schemeClr val="tx2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DM Sans"/>
              </a:rPr>
              <a:t> 2026</a:t>
            </a:r>
          </a:p>
        </p:txBody>
      </p:sp>
    </p:spTree>
    <p:extLst>
      <p:ext uri="{BB962C8B-B14F-4D97-AF65-F5344CB8AC3E}">
        <p14:creationId xmlns:p14="http://schemas.microsoft.com/office/powerpoint/2010/main" val="284206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95BB68F2-16F4-E651-1D8A-C47377A86E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4867" y="259082"/>
            <a:ext cx="1617133" cy="1538885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1448565C-BAE2-0ADE-A65C-B7492E5E5F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1758" y="4676110"/>
            <a:ext cx="12192000" cy="2181890"/>
          </a:xfrm>
          <a:prstGeom prst="rect">
            <a:avLst/>
          </a:prstGeom>
        </p:spPr>
      </p:pic>
      <p:sp>
        <p:nvSpPr>
          <p:cNvPr id="5" name="TextBox 5">
            <a:extLst>
              <a:ext uri="{FF2B5EF4-FFF2-40B4-BE49-F238E27FC236}">
                <a16:creationId xmlns:a16="http://schemas.microsoft.com/office/drawing/2014/main" id="{2158C493-A19A-4CBA-8CD5-6A2B09155B7C}"/>
              </a:ext>
            </a:extLst>
          </p:cNvPr>
          <p:cNvSpPr txBox="1"/>
          <p:nvPr/>
        </p:nvSpPr>
        <p:spPr>
          <a:xfrm>
            <a:off x="1575758" y="2294783"/>
            <a:ext cx="9328031" cy="80926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s-CL" sz="4000" b="1" spc="26" dirty="0" smtClean="0">
                <a:solidFill>
                  <a:schemeClr val="tx2"/>
                </a:solidFill>
                <a:latin typeface="Garet Bold"/>
                <a:ea typeface="Garet Bold"/>
                <a:cs typeface="Garet Bold"/>
                <a:sym typeface="Garet Bold"/>
              </a:rPr>
              <a:t>Muchas gracias</a:t>
            </a:r>
            <a:endParaRPr lang="en-US" sz="4000" b="1" spc="26" dirty="0">
              <a:solidFill>
                <a:schemeClr val="tx2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9774021" y="6011356"/>
            <a:ext cx="1521379" cy="5924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3948"/>
              </a:lnSpc>
              <a:spcBef>
                <a:spcPct val="0"/>
              </a:spcBef>
            </a:pPr>
            <a:r>
              <a:rPr lang="en-US" spc="209" dirty="0">
                <a:solidFill>
                  <a:schemeClr val="tx2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DM Sans"/>
              </a:rPr>
              <a:t>Enero</a:t>
            </a:r>
            <a:r>
              <a:rPr lang="en-US" spc="209" dirty="0">
                <a:solidFill>
                  <a:schemeClr val="tx2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DM Sans"/>
              </a:rPr>
              <a:t> 2026</a:t>
            </a:r>
          </a:p>
        </p:txBody>
      </p:sp>
    </p:spTree>
    <p:extLst>
      <p:ext uri="{BB962C8B-B14F-4D97-AF65-F5344CB8AC3E}">
        <p14:creationId xmlns:p14="http://schemas.microsoft.com/office/powerpoint/2010/main" val="128238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>
            <a:extLst>
              <a:ext uri="{FF2B5EF4-FFF2-40B4-BE49-F238E27FC236}">
                <a16:creationId xmlns:a16="http://schemas.microsoft.com/office/drawing/2014/main" id="{D6E6BFC3-2A6E-4C96-996A-A297992675B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651738" y="1690543"/>
            <a:ext cx="5140570" cy="3077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386"/>
              </a:lnSpc>
              <a:spcBef>
                <a:spcPct val="0"/>
              </a:spcBef>
            </a:pPr>
            <a:r>
              <a:rPr lang="en-US" sz="28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DM Sans"/>
              </a:rPr>
              <a:t>Misión</a:t>
            </a:r>
            <a:r>
              <a:rPr lang="en-US" sz="28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DM Sans"/>
              </a:rPr>
              <a:t> de la Dirección Clínica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0FDC326-3CD5-49CD-B53C-A0A4E289BF18}"/>
              </a:ext>
            </a:extLst>
          </p:cNvPr>
          <p:cNvSpPr txBox="1"/>
          <p:nvPr/>
        </p:nvSpPr>
        <p:spPr>
          <a:xfrm>
            <a:off x="2192215" y="2715218"/>
            <a:ext cx="8452338" cy="2366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600"/>
              </a:lnSpc>
              <a:spcAft>
                <a:spcPts val="600"/>
              </a:spcAft>
            </a:pPr>
            <a:r>
              <a:rPr lang="es-CL" sz="2400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“L</a:t>
            </a:r>
            <a:r>
              <a:rPr lang="es-CL" sz="24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iderar, generar y gestionar relaciones asistenciales docentes con los campos clínicos y otras instituciones nacionales, promoviendo mejores y diversas oportunidades de formación de nuestros estudiantes y contribuyendo a facilitar óptimas condiciones para la docencia”.</a:t>
            </a:r>
            <a:endParaRPr lang="es-CL" sz="24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0BA818DF-F1F8-4315-BF19-58280FB7DF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5218" y="0"/>
            <a:ext cx="1316782" cy="125306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0A0A686D-2E8E-4333-9549-6C0FDACD56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777" y="5906963"/>
            <a:ext cx="2979756" cy="754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36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B0E185-DF18-43A0-F6D6-E709C20977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BF141DEF-2FDB-F401-6909-2D2F21CA78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5218" y="0"/>
            <a:ext cx="1316782" cy="1253067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B151ED76-179E-16BD-406F-FDAFC67B40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777" y="5906963"/>
            <a:ext cx="2979756" cy="754422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1AFB8567-8244-432B-B204-E19AB8BEBC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0791" y="1253067"/>
            <a:ext cx="7123954" cy="478332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0" name="TextBox 7">
            <a:extLst>
              <a:ext uri="{FF2B5EF4-FFF2-40B4-BE49-F238E27FC236}">
                <a16:creationId xmlns:a16="http://schemas.microsoft.com/office/drawing/2014/main" id="{C5848DEC-65DA-417A-8E7B-5EDE64D0C0BF}"/>
              </a:ext>
            </a:extLst>
          </p:cNvPr>
          <p:cNvSpPr txBox="1"/>
          <p:nvPr/>
        </p:nvSpPr>
        <p:spPr>
          <a:xfrm>
            <a:off x="480865" y="2641733"/>
            <a:ext cx="3881888" cy="78726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386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8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DM Sans"/>
              </a:rPr>
              <a:t>Creación</a:t>
            </a:r>
            <a:r>
              <a:rPr lang="en-US" sz="28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DM Sans"/>
              </a:rPr>
              <a:t> formal </a:t>
            </a:r>
          </a:p>
          <a:p>
            <a:pPr algn="ctr">
              <a:lnSpc>
                <a:spcPts val="2386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8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DM Sans"/>
              </a:rPr>
              <a:t>Dirección Clínica 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502B8B24-C0ED-42E6-AF86-42178421D576}"/>
              </a:ext>
            </a:extLst>
          </p:cNvPr>
          <p:cNvSpPr/>
          <p:nvPr/>
        </p:nvSpPr>
        <p:spPr>
          <a:xfrm>
            <a:off x="7325157" y="3280650"/>
            <a:ext cx="2721520" cy="5170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121240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B0E185-DF18-43A0-F6D6-E709C20977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BF141DEF-2FDB-F401-6909-2D2F21CA78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5218" y="0"/>
            <a:ext cx="1316782" cy="1253067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B151ED76-179E-16BD-406F-FDAFC67B40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777" y="5906963"/>
            <a:ext cx="2979756" cy="754422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0B53669D-0F2C-4570-92BF-ADC6217DC4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5320" y="685159"/>
            <a:ext cx="8670666" cy="5318826"/>
          </a:xfrm>
          <a:prstGeom prst="rect">
            <a:avLst/>
          </a:prstGeom>
        </p:spPr>
      </p:pic>
      <p:sp>
        <p:nvSpPr>
          <p:cNvPr id="7" name="TextBox 7">
            <a:extLst>
              <a:ext uri="{FF2B5EF4-FFF2-40B4-BE49-F238E27FC236}">
                <a16:creationId xmlns:a16="http://schemas.microsoft.com/office/drawing/2014/main" id="{9AD001C0-EC2D-4D4B-84AA-3AA52015B5B3}"/>
              </a:ext>
            </a:extLst>
          </p:cNvPr>
          <p:cNvSpPr txBox="1"/>
          <p:nvPr/>
        </p:nvSpPr>
        <p:spPr>
          <a:xfrm>
            <a:off x="948380" y="685159"/>
            <a:ext cx="5147620" cy="3077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386"/>
              </a:lnSpc>
              <a:spcBef>
                <a:spcPct val="0"/>
              </a:spcBef>
            </a:pPr>
            <a:r>
              <a:rPr lang="en-US" sz="28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DM Sans"/>
              </a:rPr>
              <a:t>Estructura</a:t>
            </a:r>
            <a:r>
              <a:rPr lang="en-US" sz="28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DM Sans"/>
              </a:rPr>
              <a:t> Dirección Clínica </a:t>
            </a:r>
          </a:p>
        </p:txBody>
      </p:sp>
      <p:sp>
        <p:nvSpPr>
          <p:cNvPr id="2" name="Rectángulo 1"/>
          <p:cNvSpPr/>
          <p:nvPr/>
        </p:nvSpPr>
        <p:spPr>
          <a:xfrm>
            <a:off x="3368841" y="6080372"/>
            <a:ext cx="8502315" cy="504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ES" sz="1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Cada Unidad estará a cargo de un(a) </a:t>
            </a:r>
            <a:r>
              <a:rPr lang="es-ES" sz="1200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encargado jefe(a</a:t>
            </a:r>
            <a:r>
              <a:rPr lang="es-ES" sz="1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de Unidad, que será el responsable directo y contará con el recurso humano necesario para el adecuado cumplimiento de las tareas de la unidad. 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50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B0E185-DF18-43A0-F6D6-E709C20977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B151ED76-179E-16BD-406F-FDAFC67B40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777" y="5930543"/>
            <a:ext cx="2886623" cy="730842"/>
          </a:xfrm>
          <a:prstGeom prst="rect">
            <a:avLst/>
          </a:prstGeom>
        </p:spPr>
      </p:pic>
      <p:sp>
        <p:nvSpPr>
          <p:cNvPr id="11" name="TextBox 7">
            <a:extLst>
              <a:ext uri="{FF2B5EF4-FFF2-40B4-BE49-F238E27FC236}">
                <a16:creationId xmlns:a16="http://schemas.microsoft.com/office/drawing/2014/main" id="{6FFDCEAB-5F66-4A52-ADFA-54A0DB2E12CA}"/>
              </a:ext>
            </a:extLst>
          </p:cNvPr>
          <p:cNvSpPr txBox="1"/>
          <p:nvPr/>
        </p:nvSpPr>
        <p:spPr>
          <a:xfrm>
            <a:off x="1120908" y="834697"/>
            <a:ext cx="5147620" cy="3077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386"/>
              </a:lnSpc>
              <a:spcBef>
                <a:spcPct val="0"/>
              </a:spcBef>
            </a:pPr>
            <a:r>
              <a:rPr lang="en-US" sz="28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DM Sans"/>
              </a:rPr>
              <a:t>Funciones</a:t>
            </a:r>
            <a:r>
              <a:rPr lang="en-US" sz="28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DM Sans"/>
              </a:rPr>
              <a:t> de Subdirector(a):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F141DEF-2FDB-F401-6909-2D2F21CA78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96600" y="0"/>
            <a:ext cx="1295400" cy="1232719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66C79D27-2AB2-4627-9CCB-3D8065F10733}"/>
              </a:ext>
            </a:extLst>
          </p:cNvPr>
          <p:cNvSpPr txBox="1"/>
          <p:nvPr/>
        </p:nvSpPr>
        <p:spPr>
          <a:xfrm>
            <a:off x="1011239" y="2027380"/>
            <a:ext cx="10089311" cy="28164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lphaLcParenR"/>
            </a:pPr>
            <a:r>
              <a:rPr lang="es-CL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Subrogar al Director(a) Clínico(a) en caso de ausencia o impedimento.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lphaLcParenR"/>
            </a:pPr>
            <a:r>
              <a:rPr lang="es-CL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Colaborar en el cumplimiento de las funciones de la Dirección Clínica. 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lphaLcParenR"/>
            </a:pPr>
            <a:r>
              <a:rPr lang="es-CL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Supervisar los procesos de gestión, mantención y habilitación de infraestructura relacionada al ámbito docente-asistencial. 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lphaLcParenR"/>
            </a:pPr>
            <a:r>
              <a:rPr lang="es-CL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Implementar y coordinar acciones que permitan generar conocimiento, investigación y publicaciones en materias de campos clínicos y Relación Asistencial Docente. 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lphaLcParenR"/>
            </a:pPr>
            <a:r>
              <a:rPr lang="es-CL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Las demás que le encomienda el/la Directora/a</a:t>
            </a:r>
          </a:p>
        </p:txBody>
      </p:sp>
    </p:spTree>
    <p:extLst>
      <p:ext uri="{BB962C8B-B14F-4D97-AF65-F5344CB8AC3E}">
        <p14:creationId xmlns:p14="http://schemas.microsoft.com/office/powerpoint/2010/main" val="349405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B0E185-DF18-43A0-F6D6-E709C20977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BF141DEF-2FDB-F401-6909-2D2F21CA78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4266" y="1"/>
            <a:ext cx="1337733" cy="1273004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B151ED76-179E-16BD-406F-FDAFC67B40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777" y="5984133"/>
            <a:ext cx="2674956" cy="6772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F34AE66-A6CB-4149-80C2-3AEDA9260619}"/>
              </a:ext>
            </a:extLst>
          </p:cNvPr>
          <p:cNvSpPr txBox="1"/>
          <p:nvPr/>
        </p:nvSpPr>
        <p:spPr>
          <a:xfrm>
            <a:off x="780542" y="636503"/>
            <a:ext cx="9593099" cy="12311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386"/>
              </a:lnSpc>
              <a:spcBef>
                <a:spcPct val="0"/>
              </a:spcBef>
            </a:pPr>
            <a:r>
              <a:rPr lang="es-CL" sz="28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Unidad de Gestión de Convenios y Relación Asistencial Docente</a:t>
            </a:r>
            <a:r>
              <a:rPr lang="es-CL" sz="2800" b="1" dirty="0" smtClean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>
              <a:lnSpc>
                <a:spcPts val="2386"/>
              </a:lnSpc>
              <a:spcBef>
                <a:spcPct val="0"/>
              </a:spcBef>
            </a:pPr>
            <a:endParaRPr lang="es-CL" sz="2800" b="1" dirty="0">
              <a:solidFill>
                <a:schemeClr val="tx2">
                  <a:lumMod val="90000"/>
                  <a:lumOff val="1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  <a:sym typeface="DM Sans"/>
            </a:endParaRPr>
          </a:p>
          <a:p>
            <a:pPr>
              <a:lnSpc>
                <a:spcPts val="2386"/>
              </a:lnSpc>
              <a:spcBef>
                <a:spcPct val="0"/>
              </a:spcBef>
            </a:pPr>
            <a:r>
              <a:rPr lang="es-ES" b="1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DM Sans"/>
              </a:rPr>
              <a:t>Función </a:t>
            </a:r>
            <a:r>
              <a:rPr lang="es-ES" b="1" dirty="0">
                <a:solidFill>
                  <a:schemeClr val="tx2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DM Sans"/>
              </a:rPr>
              <a:t>promover un vínculo formal entre la Facultad y las instituciones del país con las que tiene una relación asistencial docente. </a:t>
            </a:r>
            <a:endParaRPr lang="en-US" b="1" dirty="0">
              <a:solidFill>
                <a:schemeClr val="tx2">
                  <a:lumMod val="90000"/>
                  <a:lumOff val="1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DM Sans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310AAB03-0BD7-44CC-87C1-2280C805C502}"/>
              </a:ext>
            </a:extLst>
          </p:cNvPr>
          <p:cNvSpPr txBox="1"/>
          <p:nvPr/>
        </p:nvSpPr>
        <p:spPr>
          <a:xfrm>
            <a:off x="640580" y="2220942"/>
            <a:ext cx="10682026" cy="36004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lphaLcParenR"/>
            </a:pPr>
            <a:r>
              <a:rPr lang="es-CL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Administrar los convenios asistenciales </a:t>
            </a:r>
            <a:r>
              <a:rPr lang="es-CL" dirty="0" smtClean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docentes (CDA). </a:t>
            </a:r>
            <a:endParaRPr lang="es-CL" dirty="0">
              <a:solidFill>
                <a:schemeClr val="tx2">
                  <a:lumMod val="75000"/>
                  <a:lumOff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lphaLcParenR"/>
            </a:pPr>
            <a:r>
              <a:rPr lang="es-CL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Gestionar la Relación Asistencial Docente de la </a:t>
            </a:r>
            <a:r>
              <a:rPr lang="es-CL" dirty="0" smtClean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FMUCH </a:t>
            </a:r>
            <a:r>
              <a:rPr lang="es-CL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través de las instancias de coordinación establecidas, asistiendo a </a:t>
            </a:r>
            <a:r>
              <a:rPr lang="es-CL" dirty="0" smtClean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reuniones </a:t>
            </a:r>
            <a:r>
              <a:rPr lang="es-CL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 cada institución en </a:t>
            </a:r>
            <a:r>
              <a:rPr lang="es-CL" dirty="0" smtClean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convenio. </a:t>
            </a:r>
            <a:endParaRPr lang="es-CL" dirty="0">
              <a:solidFill>
                <a:schemeClr val="tx2">
                  <a:lumMod val="75000"/>
                  <a:lumOff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lphaLcParenR"/>
            </a:pPr>
            <a:r>
              <a:rPr lang="es-CL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Velar por el cumplimiento de requerimientos y compromisos establecidos en </a:t>
            </a:r>
            <a:r>
              <a:rPr lang="es-CL" dirty="0" smtClean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los CDA </a:t>
            </a:r>
            <a:r>
              <a:rPr lang="es-CL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suscritos por la </a:t>
            </a:r>
            <a:r>
              <a:rPr lang="es-CL" dirty="0" smtClean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FMUCH </a:t>
            </a:r>
            <a:r>
              <a:rPr lang="es-CL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 la institución respectiva, relacionados tanto con los derechos como con las obligaciones acordadas, ejecutando para ello las acciones necesarias para ese fin.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lphaLcParenR"/>
            </a:pPr>
            <a:r>
              <a:rPr lang="es-CL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Implementar procesos de gestión y mecanismos de mejora continua para la óptima ejecución de convenios.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lphaLcParenR"/>
            </a:pPr>
            <a:r>
              <a:rPr lang="es-CL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Mantener actualizada la plataforma de convenios. 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lphaLcParenR"/>
            </a:pPr>
            <a:r>
              <a:rPr lang="es-CL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Las demás que le encomienda el/la Directora/a</a:t>
            </a:r>
          </a:p>
        </p:txBody>
      </p:sp>
    </p:spTree>
    <p:extLst>
      <p:ext uri="{BB962C8B-B14F-4D97-AF65-F5344CB8AC3E}">
        <p14:creationId xmlns:p14="http://schemas.microsoft.com/office/powerpoint/2010/main" val="16817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B0E185-DF18-43A0-F6D6-E709C20977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BF141DEF-2FDB-F401-6909-2D2F21CA78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4266" y="1"/>
            <a:ext cx="1337733" cy="1273004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B151ED76-179E-16BD-406F-FDAFC67B40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777" y="5984133"/>
            <a:ext cx="2674956" cy="6772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F34AE66-A6CB-4149-80C2-3AEDA9260619}"/>
              </a:ext>
            </a:extLst>
          </p:cNvPr>
          <p:cNvSpPr txBox="1"/>
          <p:nvPr/>
        </p:nvSpPr>
        <p:spPr>
          <a:xfrm>
            <a:off x="780542" y="636503"/>
            <a:ext cx="10144132" cy="153888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386"/>
              </a:lnSpc>
              <a:spcBef>
                <a:spcPct val="0"/>
              </a:spcBef>
            </a:pPr>
            <a:r>
              <a:rPr lang="es-CL" sz="28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Unidad de Gestión de </a:t>
            </a:r>
            <a:r>
              <a:rPr lang="es-CL" sz="2800" b="1" dirty="0" smtClean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Campos Clínicos: </a:t>
            </a:r>
          </a:p>
          <a:p>
            <a:pPr>
              <a:lnSpc>
                <a:spcPts val="2386"/>
              </a:lnSpc>
              <a:spcBef>
                <a:spcPct val="0"/>
              </a:spcBef>
            </a:pPr>
            <a:endParaRPr lang="es-CL" sz="2800" b="1" dirty="0" smtClean="0">
              <a:solidFill>
                <a:schemeClr val="tx2">
                  <a:lumMod val="90000"/>
                  <a:lumOff val="1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2386"/>
              </a:lnSpc>
              <a:spcBef>
                <a:spcPct val="0"/>
              </a:spcBef>
            </a:pPr>
            <a:r>
              <a:rPr lang="es-CL" b="1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Función: </a:t>
            </a:r>
            <a:r>
              <a:rPr lang="es-CL" b="1" dirty="0">
                <a:solidFill>
                  <a:schemeClr val="tx2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gestión para el acceso oportuno a campos clínicos para las carreras de Pregrado y los Programas de Títulos de Especialistas, que imparte la </a:t>
            </a:r>
            <a:r>
              <a:rPr lang="es-CL" b="1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FMUCH, </a:t>
            </a:r>
            <a:r>
              <a:rPr lang="es-CL" b="1" dirty="0">
                <a:solidFill>
                  <a:schemeClr val="tx2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procurando </a:t>
            </a:r>
            <a:r>
              <a:rPr lang="es-CL" b="1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 </a:t>
            </a:r>
            <a:r>
              <a:rPr lang="es-CL" b="1" dirty="0">
                <a:solidFill>
                  <a:schemeClr val="tx2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compatibilidad de los requerimientos de la Facultad con el respeto y observancia de los protocolos de acceso a los distintos establecimientos</a:t>
            </a:r>
            <a:endParaRPr lang="en-US" b="1" dirty="0">
              <a:solidFill>
                <a:schemeClr val="tx2">
                  <a:lumMod val="90000"/>
                  <a:lumOff val="1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DM Sans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310AAB03-0BD7-44CC-87C1-2280C805C502}"/>
              </a:ext>
            </a:extLst>
          </p:cNvPr>
          <p:cNvSpPr txBox="1"/>
          <p:nvPr/>
        </p:nvSpPr>
        <p:spPr>
          <a:xfrm>
            <a:off x="780542" y="2465688"/>
            <a:ext cx="10682026" cy="35817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es-ES" sz="16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a) Efectuar </a:t>
            </a:r>
            <a:r>
              <a:rPr lang="es-ES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 proceso de solicitud de cupos y enviar la información y documentación requerida para el acceso de estudiantes a los campos clínicos. </a:t>
            </a:r>
          </a:p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es-ES" sz="16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b) Velar </a:t>
            </a:r>
            <a:r>
              <a:rPr lang="es-ES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por el cumplimiento de requisitos de acceso a campo clínico (vacunación, seguros, etc.). </a:t>
            </a:r>
          </a:p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es-ES" sz="16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c) Optimizar </a:t>
            </a:r>
            <a:r>
              <a:rPr lang="es-ES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 uso de campo clínico a través de una gestión eficiente, velando por el cumplimiento de la normativa vigente, los protocolos de acceso de las instituciones y la reglamentación universitaria. </a:t>
            </a:r>
          </a:p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es-ES" sz="16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d) Implementar </a:t>
            </a:r>
            <a:r>
              <a:rPr lang="es-ES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mecanismos e instrumentos de mejora continua en los procesos de gestión de cupos y rotaciones de estudiantes de Pregrado y Programas de Títulos de Especialistas.</a:t>
            </a:r>
          </a:p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es-ES" sz="16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g) Mantener </a:t>
            </a:r>
            <a:r>
              <a:rPr lang="es-ES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una constante y fluida relación con las Unidades encargadas de la relación asistencial docente en cada institución, a través de visitas y otros mecanismos de contacto, tanto en la Región Metropolitana, como fuera de ella.</a:t>
            </a:r>
          </a:p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es-ES" sz="16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h) Las </a:t>
            </a:r>
            <a:r>
              <a:rPr lang="es-ES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demás que le encomienda el/la Directora/a</a:t>
            </a:r>
            <a:endParaRPr lang="es-ES" sz="1600" dirty="0">
              <a:solidFill>
                <a:schemeClr val="tx2">
                  <a:lumMod val="75000"/>
                  <a:lumOff val="2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463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37DB9898-FC2D-4FC2-A21F-BF431A345E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501" y="5850005"/>
            <a:ext cx="3806278" cy="963683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D21B014-8E46-4D27-863B-98C5B2192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716" y="338367"/>
            <a:ext cx="10515600" cy="1551794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s-CL" sz="2400" b="1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Unidad de Operaciones</a:t>
            </a:r>
            <a:r>
              <a:rPr lang="es-CL" sz="2400" b="1" dirty="0" smtClean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br>
              <a:rPr lang="es-CL" sz="2400" b="1" dirty="0" smtClean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s-CL" sz="2400" b="1" dirty="0" smtClean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s-CL" sz="2400" b="1" dirty="0" smtClean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s-CL" sz="1800" b="1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Función: </a:t>
            </a:r>
            <a:r>
              <a:rPr lang="es-ES" sz="1800" b="1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gestionar </a:t>
            </a:r>
            <a:r>
              <a:rPr lang="es-ES" sz="18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 habilitación y mantención de infraestructura y equipamiento necesario en residencias y espacios asistenciales-docentes de la Facultad, de acuerdo a los lineamientos establecidos por </a:t>
            </a:r>
            <a:r>
              <a:rPr lang="es-ES" sz="1800" b="1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 Dirección Clínica, </a:t>
            </a:r>
            <a:r>
              <a:rPr lang="es-ES" sz="18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 con el objetivo de propiciar las mejores condiciones para la comunidad </a:t>
            </a:r>
            <a:r>
              <a:rPr lang="es-ES" sz="1800" b="1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universitaria</a:t>
            </a:r>
            <a:endParaRPr lang="es-CL" sz="18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18EE7CF-A51A-4984-A9E3-2281143FE3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95096" y="1"/>
            <a:ext cx="1196903" cy="1138988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6A9CE332-A113-4B9C-AB38-EB2B76756BE8}"/>
              </a:ext>
            </a:extLst>
          </p:cNvPr>
          <p:cNvSpPr txBox="1"/>
          <p:nvPr/>
        </p:nvSpPr>
        <p:spPr>
          <a:xfrm>
            <a:off x="1084053" y="2077947"/>
            <a:ext cx="10023894" cy="37720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lphaLcParenR"/>
            </a:pPr>
            <a:r>
              <a:rPr lang="es-CL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Efectuar el levantamiento de necesidades </a:t>
            </a:r>
            <a:r>
              <a:rPr lang="es-ES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 residencias y espacios asistenciales-docentes, </a:t>
            </a:r>
            <a:r>
              <a:rPr lang="es-CL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tanto en la Región Metropolitana, como fuera de ella.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lphaLcParenR"/>
            </a:pPr>
            <a:r>
              <a:rPr lang="es-ES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Generar requerimientos relacionados con la habilitación y mantención de infraestructura en residencias y espacios asistenciales docentes. </a:t>
            </a:r>
            <a:endParaRPr lang="es-CL" dirty="0">
              <a:solidFill>
                <a:schemeClr val="tx2">
                  <a:lumMod val="75000"/>
                  <a:lumOff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lphaLcParenR"/>
            </a:pPr>
            <a:r>
              <a:rPr lang="es-CL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Realizar las acciones necesarias para la coordinación de actores internos y/o externos en las etapas de detección de necesidades, ejecución de obras, adquisición de productos y recepción de trabajos/bienes en los espacios asistenciales-docentes y residencias, según corresponda.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lphaLcParenR"/>
            </a:pPr>
            <a:r>
              <a:rPr lang="es-CL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Supervisar la ejecución de trabajos de mantención y habilitación de </a:t>
            </a:r>
            <a:r>
              <a:rPr lang="es-ES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infraestructura en residencias y espacios asistenciales docentes.</a:t>
            </a:r>
            <a:endParaRPr lang="es-CL" dirty="0">
              <a:solidFill>
                <a:schemeClr val="tx2">
                  <a:lumMod val="75000"/>
                  <a:lumOff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lphaLcParenR"/>
            </a:pPr>
            <a:r>
              <a:rPr lang="es-CL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Las demás que le encomienda el/la </a:t>
            </a:r>
            <a:r>
              <a:rPr lang="es-CL" dirty="0" smtClean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Director/a</a:t>
            </a:r>
            <a:endParaRPr lang="es-CL" dirty="0">
              <a:solidFill>
                <a:schemeClr val="tx2">
                  <a:lumMod val="75000"/>
                  <a:lumOff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904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12">
            <a:extLst>
              <a:ext uri="{FF2B5EF4-FFF2-40B4-BE49-F238E27FC236}">
                <a16:creationId xmlns:a16="http://schemas.microsoft.com/office/drawing/2014/main" id="{781FBBF1-B6C1-47DE-A36A-7D0CDFBFCB8C}"/>
              </a:ext>
            </a:extLst>
          </p:cNvPr>
          <p:cNvSpPr txBox="1"/>
          <p:nvPr/>
        </p:nvSpPr>
        <p:spPr>
          <a:xfrm>
            <a:off x="1005643" y="872188"/>
            <a:ext cx="5511800" cy="41036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165"/>
              </a:lnSpc>
              <a:spcBef>
                <a:spcPct val="0"/>
              </a:spcBef>
            </a:pPr>
            <a:r>
              <a:rPr lang="en-US" sz="28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DM Sans Bold"/>
              </a:rPr>
              <a:t>Directores</a:t>
            </a:r>
            <a:r>
              <a:rPr lang="en-US" sz="28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DM Sans Bold"/>
              </a:rPr>
              <a:t> de </a:t>
            </a:r>
            <a:r>
              <a:rPr lang="en-US" sz="28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DM Sans Bold"/>
              </a:rPr>
              <a:t>Convenio</a:t>
            </a:r>
            <a:r>
              <a:rPr lang="en-US" sz="28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DM Sans Bold"/>
              </a:rPr>
              <a:t>:    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98425DA3-F9D6-47FB-93E6-1B6B5D7B82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777" y="5697702"/>
            <a:ext cx="3806278" cy="963683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C69E2F60-C9BE-4DF9-A437-F002205C76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58926" y="0"/>
            <a:ext cx="1833074" cy="1744377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0EBFBC4F-83FC-4CA4-835D-4010ED61B99B}"/>
              </a:ext>
            </a:extLst>
          </p:cNvPr>
          <p:cNvSpPr txBox="1"/>
          <p:nvPr/>
        </p:nvSpPr>
        <p:spPr>
          <a:xfrm>
            <a:off x="1005643" y="2733246"/>
            <a:ext cx="9773366" cy="2195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ES" sz="2000" dirty="0" smtClean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Función: Colaborar </a:t>
            </a:r>
            <a:r>
              <a:rPr lang="es-ES" sz="20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 la Dirección </a:t>
            </a:r>
            <a:r>
              <a:rPr lang="es-ES" sz="2000" dirty="0" smtClean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Clínica, </a:t>
            </a:r>
            <a:r>
              <a:rPr lang="es-ES" sz="20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ejerciendo la representación de la Facultad y sus intereses frente al Establecimiento de Salud de alta complejidad correspondiente o los centros de Atención Primaria de Salud, según sea el caso, promoviendo el desarrollo de una relación asistencial- docente estable y óptima, con el propósito de facilitar el proceso de formación de calidad de estudiantes de pregrado y postgrado de la Facultad en el campo clínico donde le corresponda desempeñar sus funciones. </a:t>
            </a:r>
            <a:endParaRPr lang="es-CL" sz="2000" dirty="0">
              <a:solidFill>
                <a:schemeClr val="tx2">
                  <a:lumMod val="75000"/>
                  <a:lumOff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005643" y="1394619"/>
            <a:ext cx="95821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s-CL" b="1" dirty="0">
                <a:solidFill>
                  <a:schemeClr val="tx2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s-CL" b="1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ara </a:t>
            </a:r>
            <a:r>
              <a:rPr lang="es-CL" b="1" dirty="0">
                <a:solidFill>
                  <a:schemeClr val="tx2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 cumplimento de las funciones de la Dirección </a:t>
            </a:r>
            <a:r>
              <a:rPr lang="es-CL" b="1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Clínica, </a:t>
            </a:r>
            <a:r>
              <a:rPr lang="es-CL" b="1" dirty="0">
                <a:solidFill>
                  <a:schemeClr val="tx2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 cada establecimiento que cuente con </a:t>
            </a:r>
            <a:r>
              <a:rPr lang="es-CL" b="1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CDA </a:t>
            </a:r>
            <a:r>
              <a:rPr lang="es-CL" b="1" dirty="0">
                <a:solidFill>
                  <a:schemeClr val="tx2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vigente y en el cual concurran más de </a:t>
            </a:r>
            <a:r>
              <a:rPr lang="es-CL" b="1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 PTE </a:t>
            </a:r>
            <a:r>
              <a:rPr lang="es-CL" b="1" dirty="0">
                <a:solidFill>
                  <a:schemeClr val="tx2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 más de 5 carreras, </a:t>
            </a:r>
            <a:r>
              <a:rPr lang="es-CL" b="1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 designará </a:t>
            </a:r>
            <a:r>
              <a:rPr lang="es-CL" b="1" dirty="0">
                <a:solidFill>
                  <a:schemeClr val="tx2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un/a Director/a de </a:t>
            </a:r>
            <a:r>
              <a:rPr lang="es-CL" b="1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Convenio</a:t>
            </a:r>
            <a:endParaRPr lang="en-US" b="1" dirty="0">
              <a:solidFill>
                <a:schemeClr val="tx2">
                  <a:lumMod val="90000"/>
                  <a:lumOff val="1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050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</TotalTime>
  <Words>767</Words>
  <Application>Microsoft Office PowerPoint</Application>
  <PresentationFormat>Panorámica</PresentationFormat>
  <Paragraphs>44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8" baseType="lpstr">
      <vt:lpstr>Aptos</vt:lpstr>
      <vt:lpstr>Aptos Display</vt:lpstr>
      <vt:lpstr>Arial</vt:lpstr>
      <vt:lpstr>Calibri</vt:lpstr>
      <vt:lpstr>DM Sans</vt:lpstr>
      <vt:lpstr>DM Sans Bold</vt:lpstr>
      <vt:lpstr>Garet Bold</vt:lpstr>
      <vt:lpstr>Tema de Office</vt:lpstr>
      <vt:lpstr>Presentación de PowerPoint</vt:lpstr>
      <vt:lpstr>Misión de la Dirección Clínica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Unidad de Operaciones:  Función: gestionar la habilitación y mantención de infraestructura y equipamiento necesario en residencias y espacios asistenciales-docentes de la Facultad, de acuerdo a los lineamientos establecidos por la Dirección Clínica, y con el objetivo de propiciar las mejores condiciones para la comunidad universitaria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Marcela Veronica Passalacqua Frabasile (mpassalacqua)</dc:creator>
  <cp:lastModifiedBy>Facultad Medicina UChile</cp:lastModifiedBy>
  <cp:revision>24</cp:revision>
  <cp:lastPrinted>2026-01-07T13:45:22Z</cp:lastPrinted>
  <dcterms:created xsi:type="dcterms:W3CDTF">2025-11-12T15:19:15Z</dcterms:created>
  <dcterms:modified xsi:type="dcterms:W3CDTF">2026-01-07T16:19:05Z</dcterms:modified>
</cp:coreProperties>
</file>