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63" r:id="rId2"/>
    <p:sldId id="267" r:id="rId3"/>
    <p:sldId id="268" r:id="rId4"/>
    <p:sldId id="269" r:id="rId5"/>
    <p:sldId id="270" r:id="rId6"/>
    <p:sldId id="271" r:id="rId7"/>
    <p:sldId id="272" r:id="rId8"/>
    <p:sldId id="274" r:id="rId9"/>
    <p:sldId id="275" r:id="rId10"/>
    <p:sldId id="273" r:id="rId11"/>
    <p:sldId id="276" r:id="rId12"/>
    <p:sldId id="277" r:id="rId13"/>
    <p:sldId id="278" r:id="rId14"/>
    <p:sldId id="279" r:id="rId15"/>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0F4"/>
    <a:srgbClr val="E1EBF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Estilo claro 1 - Énfasis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Estilo claro 2 - Énfasis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Estilo claro 3 - Énfasis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1400" y="5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32BE26-ACB4-E949-AE07-BB798D3B054A}" type="datetimeFigureOut">
              <a:rPr lang="es-ES" smtClean="0"/>
              <a:pPr/>
              <a:t>06/01/2020</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46FF5F-746B-9A48-8C11-C17DC8CF7501}" type="slidenum">
              <a:rPr lang="es-ES" smtClean="0"/>
              <a:pPr/>
              <a:t>‹Nº›</a:t>
            </a:fld>
            <a:endParaRPr lang="es-ES"/>
          </a:p>
        </p:txBody>
      </p:sp>
    </p:spTree>
    <p:extLst>
      <p:ext uri="{BB962C8B-B14F-4D97-AF65-F5344CB8AC3E}">
        <p14:creationId xmlns:p14="http://schemas.microsoft.com/office/powerpoint/2010/main" val="39964766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1</a:t>
            </a:fld>
            <a:endParaRPr lang="es-ES"/>
          </a:p>
        </p:txBody>
      </p:sp>
    </p:spTree>
    <p:extLst>
      <p:ext uri="{BB962C8B-B14F-4D97-AF65-F5344CB8AC3E}">
        <p14:creationId xmlns:p14="http://schemas.microsoft.com/office/powerpoint/2010/main" val="17408434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10</a:t>
            </a:fld>
            <a:endParaRPr lang="es-ES"/>
          </a:p>
        </p:txBody>
      </p:sp>
    </p:spTree>
    <p:extLst>
      <p:ext uri="{BB962C8B-B14F-4D97-AF65-F5344CB8AC3E}">
        <p14:creationId xmlns:p14="http://schemas.microsoft.com/office/powerpoint/2010/main" val="1072947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11</a:t>
            </a:fld>
            <a:endParaRPr lang="es-ES"/>
          </a:p>
        </p:txBody>
      </p:sp>
    </p:spTree>
    <p:extLst>
      <p:ext uri="{BB962C8B-B14F-4D97-AF65-F5344CB8AC3E}">
        <p14:creationId xmlns:p14="http://schemas.microsoft.com/office/powerpoint/2010/main" val="550109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12</a:t>
            </a:fld>
            <a:endParaRPr lang="es-ES"/>
          </a:p>
        </p:txBody>
      </p:sp>
    </p:spTree>
    <p:extLst>
      <p:ext uri="{BB962C8B-B14F-4D97-AF65-F5344CB8AC3E}">
        <p14:creationId xmlns:p14="http://schemas.microsoft.com/office/powerpoint/2010/main" val="2645851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13</a:t>
            </a:fld>
            <a:endParaRPr lang="es-ES"/>
          </a:p>
        </p:txBody>
      </p:sp>
    </p:spTree>
    <p:extLst>
      <p:ext uri="{BB962C8B-B14F-4D97-AF65-F5344CB8AC3E}">
        <p14:creationId xmlns:p14="http://schemas.microsoft.com/office/powerpoint/2010/main" val="521205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14</a:t>
            </a:fld>
            <a:endParaRPr lang="es-ES"/>
          </a:p>
        </p:txBody>
      </p:sp>
    </p:spTree>
    <p:extLst>
      <p:ext uri="{BB962C8B-B14F-4D97-AF65-F5344CB8AC3E}">
        <p14:creationId xmlns:p14="http://schemas.microsoft.com/office/powerpoint/2010/main" val="2141560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2</a:t>
            </a:fld>
            <a:endParaRPr lang="es-ES"/>
          </a:p>
        </p:txBody>
      </p:sp>
    </p:spTree>
    <p:extLst>
      <p:ext uri="{BB962C8B-B14F-4D97-AF65-F5344CB8AC3E}">
        <p14:creationId xmlns:p14="http://schemas.microsoft.com/office/powerpoint/2010/main" val="1238495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3</a:t>
            </a:fld>
            <a:endParaRPr lang="es-ES"/>
          </a:p>
        </p:txBody>
      </p:sp>
    </p:spTree>
    <p:extLst>
      <p:ext uri="{BB962C8B-B14F-4D97-AF65-F5344CB8AC3E}">
        <p14:creationId xmlns:p14="http://schemas.microsoft.com/office/powerpoint/2010/main" val="4179744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4</a:t>
            </a:fld>
            <a:endParaRPr lang="es-ES"/>
          </a:p>
        </p:txBody>
      </p:sp>
    </p:spTree>
    <p:extLst>
      <p:ext uri="{BB962C8B-B14F-4D97-AF65-F5344CB8AC3E}">
        <p14:creationId xmlns:p14="http://schemas.microsoft.com/office/powerpoint/2010/main" val="308519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5</a:t>
            </a:fld>
            <a:endParaRPr lang="es-ES"/>
          </a:p>
        </p:txBody>
      </p:sp>
    </p:spTree>
    <p:extLst>
      <p:ext uri="{BB962C8B-B14F-4D97-AF65-F5344CB8AC3E}">
        <p14:creationId xmlns:p14="http://schemas.microsoft.com/office/powerpoint/2010/main" val="1343001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6</a:t>
            </a:fld>
            <a:endParaRPr lang="es-ES"/>
          </a:p>
        </p:txBody>
      </p:sp>
    </p:spTree>
    <p:extLst>
      <p:ext uri="{BB962C8B-B14F-4D97-AF65-F5344CB8AC3E}">
        <p14:creationId xmlns:p14="http://schemas.microsoft.com/office/powerpoint/2010/main" val="421221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7</a:t>
            </a:fld>
            <a:endParaRPr lang="es-ES"/>
          </a:p>
        </p:txBody>
      </p:sp>
    </p:spTree>
    <p:extLst>
      <p:ext uri="{BB962C8B-B14F-4D97-AF65-F5344CB8AC3E}">
        <p14:creationId xmlns:p14="http://schemas.microsoft.com/office/powerpoint/2010/main" val="548610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8</a:t>
            </a:fld>
            <a:endParaRPr lang="es-ES"/>
          </a:p>
        </p:txBody>
      </p:sp>
    </p:spTree>
    <p:extLst>
      <p:ext uri="{BB962C8B-B14F-4D97-AF65-F5344CB8AC3E}">
        <p14:creationId xmlns:p14="http://schemas.microsoft.com/office/powerpoint/2010/main" val="1524778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146FF5F-746B-9A48-8C11-C17DC8CF7501}" type="slidenum">
              <a:rPr lang="es-ES" smtClean="0"/>
              <a:pPr/>
              <a:t>9</a:t>
            </a:fld>
            <a:endParaRPr lang="es-ES"/>
          </a:p>
        </p:txBody>
      </p:sp>
    </p:spTree>
    <p:extLst>
      <p:ext uri="{BB962C8B-B14F-4D97-AF65-F5344CB8AC3E}">
        <p14:creationId xmlns:p14="http://schemas.microsoft.com/office/powerpoint/2010/main" val="3067457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a:prstGeom prst="rect">
            <a:avLst/>
          </a:prstGeo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2647973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ES"/>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1264563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a:prstGeom prst="rect">
            <a:avLst/>
          </a:prstGeo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1646584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ES"/>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1585596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5" name="Marcador de pie de página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Marcador de número de diapositiva 5"/>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3673325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3919469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8" name="Marcador de pie de página 7"/>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Marcador de número de diapositiva 8"/>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3004913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p>
            <a:r>
              <a:rPr lang="es-ES_tradnl"/>
              <a:t>Clic para editar título</a:t>
            </a:r>
            <a:endParaRPr lang="es-ES"/>
          </a:p>
        </p:txBody>
      </p:sp>
      <p:sp>
        <p:nvSpPr>
          <p:cNvPr id="3" name="Marcador de fecha 2"/>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4" name="Marcador de pie de página 3"/>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Marcador de número de diapositiva 4"/>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1871378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3" name="Marcador de pie de página 2"/>
          <p:cNvSpPr>
            <a:spLocks noGrp="1"/>
          </p:cNvSpPr>
          <p:nvPr>
            <p:ph type="ftr" sz="quarter" idx="11"/>
          </p:nvPr>
        </p:nvSpPr>
        <p:spPr>
          <a:xfrm>
            <a:off x="3124200" y="6356350"/>
            <a:ext cx="2895600" cy="365125"/>
          </a:xfrm>
          <a:prstGeom prst="rect">
            <a:avLst/>
          </a:prstGeom>
        </p:spPr>
        <p:txBody>
          <a:bodyPr/>
          <a:lstStyle/>
          <a:p>
            <a:endParaRPr lang="es-ES"/>
          </a:p>
        </p:txBody>
      </p:sp>
      <p:sp>
        <p:nvSpPr>
          <p:cNvPr id="4" name="Marcador de número de diapositiva 3"/>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2695328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609802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a:xfrm>
            <a:off x="457200" y="6356350"/>
            <a:ext cx="2133600" cy="365125"/>
          </a:xfrm>
          <a:prstGeom prst="rect">
            <a:avLst/>
          </a:prstGeom>
        </p:spPr>
        <p:txBody>
          <a:bodyPr/>
          <a:lstStyle/>
          <a:p>
            <a:fld id="{73BD9BB6-F5F9-F74C-A251-E8531A977F7E}" type="datetimeFigureOut">
              <a:rPr lang="es-ES" smtClean="0"/>
              <a:pPr/>
              <a:t>06/01/2020</a:t>
            </a:fld>
            <a:endParaRPr lang="es-ES"/>
          </a:p>
        </p:txBody>
      </p:sp>
      <p:sp>
        <p:nvSpPr>
          <p:cNvPr id="6" name="Marcador de pie de página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Marcador de número de diapositiva 6"/>
          <p:cNvSpPr>
            <a:spLocks noGrp="1"/>
          </p:cNvSpPr>
          <p:nvPr>
            <p:ph type="sldNum" sz="quarter" idx="12"/>
          </p:nvPr>
        </p:nvSpPr>
        <p:spPr>
          <a:xfrm>
            <a:off x="6553200" y="6356350"/>
            <a:ext cx="2133600" cy="365125"/>
          </a:xfrm>
          <a:prstGeom prst="rect">
            <a:avLst/>
          </a:prstGeom>
        </p:spPr>
        <p:txBody>
          <a:bodyPr/>
          <a:lstStyle/>
          <a:p>
            <a:fld id="{DA822726-0F90-E44F-AE32-164206176730}" type="slidenum">
              <a:rPr lang="es-ES" smtClean="0"/>
              <a:pPr/>
              <a:t>‹Nº›</a:t>
            </a:fld>
            <a:endParaRPr lang="es-ES"/>
          </a:p>
        </p:txBody>
      </p:sp>
    </p:spTree>
    <p:extLst>
      <p:ext uri="{BB962C8B-B14F-4D97-AF65-F5344CB8AC3E}">
        <p14:creationId xmlns:p14="http://schemas.microsoft.com/office/powerpoint/2010/main" val="2830394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descr="LOGO FINAL 9-7.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714665" y="192145"/>
            <a:ext cx="1227213" cy="1799297"/>
          </a:xfrm>
          <a:prstGeom prst="rect">
            <a:avLst/>
          </a:prstGeom>
        </p:spPr>
      </p:pic>
      <p:pic>
        <p:nvPicPr>
          <p:cNvPr id="8" name="Imagen 7" descr="footer-TV.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977" y="6724784"/>
            <a:ext cx="9161048" cy="140650"/>
          </a:xfrm>
          <a:prstGeom prst="rect">
            <a:avLst/>
          </a:prstGeom>
        </p:spPr>
      </p:pic>
    </p:spTree>
    <p:extLst>
      <p:ext uri="{BB962C8B-B14F-4D97-AF65-F5344CB8AC3E}">
        <p14:creationId xmlns:p14="http://schemas.microsoft.com/office/powerpoint/2010/main" val="27495398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apicechile.cl/images/stories/doc/imagenes/radiologiaoncologica.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postgradosuandes.cl/especialidad-de-salud/programa-de-especialidad-en-cirugia-tora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0" y="6132384"/>
            <a:ext cx="9072081" cy="725616"/>
          </a:xfrm>
        </p:spPr>
        <p:txBody>
          <a:bodyPr/>
          <a:lstStyle/>
          <a:p>
            <a:r>
              <a:rPr lang="es-CL" sz="2800" b="1" dirty="0">
                <a:solidFill>
                  <a:srgbClr val="0070C0"/>
                </a:solidFill>
              </a:rPr>
              <a:t>Presentado en 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260777" y="200052"/>
            <a:ext cx="7434568" cy="950458"/>
          </a:xfrm>
        </p:spPr>
        <p:txBody>
          <a:bodyPr/>
          <a:lstStyle/>
          <a:p>
            <a:pPr marL="0" indent="0" defTabSz="914400" eaLnBrk="0" fontAlgn="base" hangingPunct="0">
              <a:spcBef>
                <a:spcPct val="0"/>
              </a:spcBef>
              <a:spcAft>
                <a:spcPct val="0"/>
              </a:spcAft>
              <a:buNone/>
            </a:pPr>
            <a:r>
              <a:rPr lang="es-CL" altLang="es-CL" sz="2800" b="1" dirty="0">
                <a:solidFill>
                  <a:srgbClr val="222222"/>
                </a:solidFill>
                <a:latin typeface="Calibri" panose="020F0502020204030204" pitchFamily="34" charset="0"/>
                <a:cs typeface="Calibri" panose="020F0502020204030204" pitchFamily="34" charset="0"/>
              </a:rPr>
              <a:t>Capacidad  y voluntad formadora en especialidades médicas de la FM U. de Chile.</a:t>
            </a:r>
            <a:endParaRPr lang="es-CL" altLang="es-CL" sz="2800" b="1" dirty="0"/>
          </a:p>
        </p:txBody>
      </p:sp>
      <p:sp>
        <p:nvSpPr>
          <p:cNvPr id="2" name="Rectángulo 1">
            <a:extLst>
              <a:ext uri="{FF2B5EF4-FFF2-40B4-BE49-F238E27FC236}">
                <a16:creationId xmlns:a16="http://schemas.microsoft.com/office/drawing/2014/main" id="{DC69964A-4073-4AE7-9891-309D74A952AB}"/>
              </a:ext>
            </a:extLst>
          </p:cNvPr>
          <p:cNvSpPr/>
          <p:nvPr/>
        </p:nvSpPr>
        <p:spPr>
          <a:xfrm>
            <a:off x="468759" y="1414506"/>
            <a:ext cx="7018603" cy="4028988"/>
          </a:xfrm>
          <a:prstGeom prst="rect">
            <a:avLst/>
          </a:prstGeom>
          <a:ln>
            <a:solidFill>
              <a:schemeClr val="tx2">
                <a:lumMod val="60000"/>
                <a:lumOff val="40000"/>
              </a:schemeClr>
            </a:solidFill>
          </a:ln>
        </p:spPr>
        <p:txBody>
          <a:bodyPr wrap="square">
            <a:spAutoFit/>
          </a:bodyPr>
          <a:lstStyle/>
          <a:p>
            <a:pPr algn="just">
              <a:lnSpc>
                <a:spcPct val="106000"/>
              </a:lnSpc>
              <a:spcAft>
                <a:spcPts val="800"/>
              </a:spcAft>
            </a:pPr>
            <a:r>
              <a:rPr lang="es-CL" b="1" dirty="0">
                <a:solidFill>
                  <a:srgbClr val="222222"/>
                </a:solidFill>
                <a:latin typeface="Calibri" panose="020F0502020204030204" pitchFamily="34" charset="0"/>
                <a:ea typeface="Times New Roman" panose="02020603050405020304" pitchFamily="18" charset="0"/>
                <a:cs typeface="Calibri" panose="020F0502020204030204" pitchFamily="34" charset="0"/>
              </a:rPr>
              <a:t>Opiniones en Comisión de Hacienda del Senado respecto de la Ley del Cáncer que aparecieron además en </a:t>
            </a:r>
            <a:endParaRPr lang="es-CL"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Arial" panose="020B0604020202020204" pitchFamily="34" charset="0"/>
              <a:buChar char="-"/>
            </a:pPr>
            <a:r>
              <a:rPr lang="es-CL" i="1" dirty="0">
                <a:solidFill>
                  <a:srgbClr val="0070C0"/>
                </a:solidFill>
                <a:latin typeface="Calibri" panose="020F0502020204030204" pitchFamily="34" charset="0"/>
                <a:ea typeface="Calibri" panose="020F0502020204030204" pitchFamily="34" charset="0"/>
                <a:cs typeface="Calibri" panose="020F0502020204030204" pitchFamily="34" charset="0"/>
              </a:rPr>
              <a:t>Las universidades chilenas no tienen capacidad  ni voluntad para formar especialistas</a:t>
            </a:r>
            <a:endParaRPr lang="es-CL" sz="2400"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Arial" panose="020B0604020202020204" pitchFamily="34" charset="0"/>
              <a:buChar char="-"/>
            </a:pPr>
            <a:r>
              <a:rPr lang="es-CL" i="1" dirty="0">
                <a:solidFill>
                  <a:srgbClr val="0070C0"/>
                </a:solidFill>
                <a:latin typeface="Calibri" panose="020F0502020204030204" pitchFamily="34" charset="0"/>
                <a:ea typeface="Calibri" panose="020F0502020204030204" pitchFamily="34" charset="0"/>
                <a:cs typeface="Calibri" panose="020F0502020204030204" pitchFamily="34" charset="0"/>
              </a:rPr>
              <a:t>Físicos médicos: tecnólogos médicos ingenieros biomédicos que operan radioterapia</a:t>
            </a:r>
            <a:endParaRPr lang="es-CL" sz="2400"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Arial" panose="020B0604020202020204" pitchFamily="34" charset="0"/>
              <a:buChar char="-"/>
            </a:pPr>
            <a:r>
              <a:rPr lang="es-CL" i="1" dirty="0">
                <a:solidFill>
                  <a:srgbClr val="0070C0"/>
                </a:solidFill>
                <a:latin typeface="Calibri" panose="020F0502020204030204" pitchFamily="34" charset="0"/>
                <a:ea typeface="Calibri" panose="020F0502020204030204" pitchFamily="34" charset="0"/>
                <a:cs typeface="Calibri" panose="020F0502020204030204" pitchFamily="34" charset="0"/>
              </a:rPr>
              <a:t>Resistencia en los centros universitarios </a:t>
            </a:r>
            <a:endParaRPr lang="es-CL" sz="2400"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Arial" panose="020B0604020202020204" pitchFamily="34" charset="0"/>
              <a:buChar char="-"/>
            </a:pPr>
            <a:r>
              <a:rPr lang="es-CL" i="1" dirty="0">
                <a:solidFill>
                  <a:srgbClr val="0070C0"/>
                </a:solidFill>
                <a:latin typeface="Calibri" panose="020F0502020204030204" pitchFamily="34" charset="0"/>
                <a:ea typeface="Calibri" panose="020F0502020204030204" pitchFamily="34" charset="0"/>
                <a:cs typeface="Calibri" panose="020F0502020204030204" pitchFamily="34" charset="0"/>
              </a:rPr>
              <a:t>Enseñanza tutorial.  El que sabe dice que voy a formar poquitos </a:t>
            </a:r>
            <a:endParaRPr lang="es-CL" sz="2400"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Arial" panose="020B0604020202020204" pitchFamily="34" charset="0"/>
              <a:buChar char="-"/>
            </a:pPr>
            <a:r>
              <a:rPr lang="es-CL" i="1" dirty="0">
                <a:solidFill>
                  <a:srgbClr val="0070C0"/>
                </a:solidFill>
                <a:latin typeface="Calibri" panose="020F0502020204030204" pitchFamily="34" charset="0"/>
                <a:ea typeface="Calibri" panose="020F0502020204030204" pitchFamily="34" charset="0"/>
                <a:cs typeface="Calibri" panose="020F0502020204030204" pitchFamily="34" charset="0"/>
              </a:rPr>
              <a:t>Prácticas de corrupción  y conflictos de intereses en el mundo médico </a:t>
            </a:r>
            <a:endParaRPr lang="es-CL" sz="2400"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Arial" panose="020B0604020202020204" pitchFamily="34" charset="0"/>
              <a:buChar char="-"/>
            </a:pPr>
            <a:r>
              <a:rPr lang="es-CL" i="1" dirty="0">
                <a:solidFill>
                  <a:srgbClr val="0070C0"/>
                </a:solidFill>
                <a:latin typeface="Calibri" panose="020F0502020204030204" pitchFamily="34" charset="0"/>
                <a:ea typeface="Calibri" panose="020F0502020204030204" pitchFamily="34" charset="0"/>
                <a:cs typeface="Calibri" panose="020F0502020204030204" pitchFamily="34" charset="0"/>
              </a:rPr>
              <a:t>Hospital del tórax capacidad para  formar 5 nuevos cirujanos de tórax cada año, campus clínico de la Universidad de Chile los médicos de la Universidad de Chile dice que no están dispuestos a formar más de 2. </a:t>
            </a:r>
            <a:endParaRPr lang="es-CL" sz="2400"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Arial" panose="020B0604020202020204" pitchFamily="34" charset="0"/>
              <a:buChar char="-"/>
            </a:pPr>
            <a:r>
              <a:rPr lang="es-CL" i="1" dirty="0">
                <a:solidFill>
                  <a:srgbClr val="0070C0"/>
                </a:solidFill>
                <a:latin typeface="Calibri" panose="020F0502020204030204" pitchFamily="34" charset="0"/>
                <a:ea typeface="Calibri" panose="020F0502020204030204" pitchFamily="34" charset="0"/>
                <a:cs typeface="Calibri" panose="020F0502020204030204" pitchFamily="34" charset="0"/>
              </a:rPr>
              <a:t>Lo mejor es importar médicos.  Justificación de importar médicos </a:t>
            </a:r>
            <a:endParaRPr lang="es-CL" sz="24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33313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5" name="Rectángulo 4">
            <a:extLst>
              <a:ext uri="{FF2B5EF4-FFF2-40B4-BE49-F238E27FC236}">
                <a16:creationId xmlns:a16="http://schemas.microsoft.com/office/drawing/2014/main" id="{76169C8A-2259-4F05-9746-A2EC3C2F4FEA}"/>
              </a:ext>
            </a:extLst>
          </p:cNvPr>
          <p:cNvSpPr/>
          <p:nvPr/>
        </p:nvSpPr>
        <p:spPr>
          <a:xfrm>
            <a:off x="307754" y="1211285"/>
            <a:ext cx="8718094" cy="5749523"/>
          </a:xfrm>
          <a:prstGeom prst="rect">
            <a:avLst/>
          </a:prstGeom>
        </p:spPr>
        <p:txBody>
          <a:bodyPr wrap="square">
            <a:spAutoFit/>
          </a:bodyPr>
          <a:lstStyle/>
          <a:p>
            <a:pPr marL="285750" indent="-285750" algn="just">
              <a:lnSpc>
                <a:spcPct val="106000"/>
              </a:lnSpc>
              <a:spcAft>
                <a:spcPts val="1000"/>
              </a:spcAft>
              <a:buFont typeface="Arial" panose="020B0604020202020204" pitchFamily="34" charset="0"/>
              <a:buChar char="•"/>
            </a:pPr>
            <a:r>
              <a:rPr lang="es-CL" dirty="0">
                <a:latin typeface="Calibri" panose="020F0502020204030204" pitchFamily="34" charset="0"/>
                <a:ea typeface="Times New Roman" panose="02020603050405020304" pitchFamily="18" charset="0"/>
                <a:cs typeface="Calibri" panose="020F0502020204030204" pitchFamily="34" charset="0"/>
              </a:rPr>
              <a:t>La docencia tutorial no está sujeta al arbitrio de los docentes de una especialidad. </a:t>
            </a:r>
          </a:p>
          <a:p>
            <a:pPr marL="285750" indent="-285750" algn="just">
              <a:lnSpc>
                <a:spcPct val="106000"/>
              </a:lnSpc>
              <a:spcAft>
                <a:spcPts val="1000"/>
              </a:spcAft>
              <a:buFont typeface="Arial" panose="020B0604020202020204" pitchFamily="34" charset="0"/>
              <a:buChar char="•"/>
            </a:pPr>
            <a:r>
              <a:rPr lang="es-CL" dirty="0">
                <a:latin typeface="Calibri" panose="020F0502020204030204" pitchFamily="34" charset="0"/>
                <a:ea typeface="Times New Roman" panose="02020603050405020304" pitchFamily="18" charset="0"/>
                <a:cs typeface="Calibri" panose="020F0502020204030204" pitchFamily="34" charset="0"/>
              </a:rPr>
              <a:t>Los cupos anuales tanto en las especialidades oncológicas como en todas las especialidades son definidas en conjunto por la Escuela de Postgrado y los Comités Académicos  considerando   cautelar se cumplan los requerimientos de horas docentes por estudiante en programa (mínimo requerido 11 horas docentes por semana por estudiante en el programa), así como garantizar  las oportunidades de aprendizaje necesarias para la adquisición de competencias que para algunas especialidades implica  exposición a un número definido de patologías o cirugías  para cada  estudiante en el programa. </a:t>
            </a:r>
          </a:p>
          <a:p>
            <a:pPr marL="285750" indent="-285750" algn="just">
              <a:lnSpc>
                <a:spcPct val="106000"/>
              </a:lnSpc>
              <a:spcAft>
                <a:spcPts val="1000"/>
              </a:spcAft>
              <a:buFont typeface="Arial" panose="020B0604020202020204" pitchFamily="34" charset="0"/>
              <a:buChar char="•"/>
            </a:pPr>
            <a:r>
              <a:rPr lang="es-CL" dirty="0">
                <a:latin typeface="Calibri" panose="020F0502020204030204" pitchFamily="34" charset="0"/>
                <a:ea typeface="Times New Roman" panose="02020603050405020304" pitchFamily="18" charset="0"/>
                <a:cs typeface="Calibri" panose="020F0502020204030204" pitchFamily="34" charset="0"/>
              </a:rPr>
              <a:t>Estos requerimientos  constituyen estándares de la calidad de la formación  propios de cada disciplina  definidos por entidades externas, en ocasiones sociedades científicas nacionales e internacionales. </a:t>
            </a:r>
          </a:p>
          <a:p>
            <a:pPr marL="285750" indent="-285750" algn="just">
              <a:lnSpc>
                <a:spcPct val="106000"/>
              </a:lnSpc>
              <a:spcAft>
                <a:spcPts val="1000"/>
              </a:spcAft>
              <a:buFont typeface="Arial" panose="020B0604020202020204" pitchFamily="34" charset="0"/>
              <a:buChar char="•"/>
            </a:pPr>
            <a:r>
              <a:rPr lang="es-CL" dirty="0" err="1">
                <a:latin typeface="Calibri" panose="020F0502020204030204" pitchFamily="34" charset="0"/>
                <a:ea typeface="Times New Roman" panose="02020603050405020304" pitchFamily="18" charset="0"/>
                <a:cs typeface="Calibri" panose="020F0502020204030204" pitchFamily="34" charset="0"/>
              </a:rPr>
              <a:t>Ej</a:t>
            </a:r>
            <a:r>
              <a:rPr lang="es-CL" dirty="0">
                <a:latin typeface="Calibri" panose="020F0502020204030204" pitchFamily="34" charset="0"/>
                <a:ea typeface="Times New Roman" panose="02020603050405020304" pitchFamily="18" charset="0"/>
                <a:cs typeface="Calibri" panose="020F0502020204030204" pitchFamily="34" charset="0"/>
              </a:rPr>
              <a:t>: Radioterapia oncológica: requerimientos específicos que constituyen estándares de la calidad de la formación (participación  en la planificación y tratamiento </a:t>
            </a:r>
            <a:r>
              <a:rPr lang="es-CL" dirty="0" err="1">
                <a:latin typeface="Calibri" panose="020F0502020204030204" pitchFamily="34" charset="0"/>
                <a:ea typeface="Times New Roman" panose="02020603050405020304" pitchFamily="18" charset="0"/>
                <a:cs typeface="Calibri" panose="020F0502020204030204" pitchFamily="34" charset="0"/>
              </a:rPr>
              <a:t>radioncológico</a:t>
            </a:r>
            <a:r>
              <a:rPr lang="es-CL" dirty="0">
                <a:latin typeface="Calibri" panose="020F0502020204030204" pitchFamily="34" charset="0"/>
                <a:ea typeface="Times New Roman" panose="02020603050405020304" pitchFamily="18" charset="0"/>
                <a:cs typeface="Calibri" panose="020F0502020204030204" pitchFamily="34" charset="0"/>
              </a:rPr>
              <a:t> de no menos de 150 y no más de 250 pacientes por año, con balance proporcionado entre patologías;  participación en al menos 5 implantes intersticiales, 15 implantes intracavitarios, 10 radiocirugías de lesiones cerebrales y 5 de lesiones extracraneales). </a:t>
            </a:r>
            <a:r>
              <a:rPr lang="es-CL" u="sng" dirty="0">
                <a:solidFill>
                  <a:srgbClr val="0000FF"/>
                </a:solidFill>
                <a:latin typeface="Calibri" panose="020F0502020204030204" pitchFamily="34" charset="0"/>
                <a:ea typeface="Times New Roman" panose="02020603050405020304" pitchFamily="18" charset="0"/>
                <a:cs typeface="Calibri" panose="020F0502020204030204" pitchFamily="34" charset="0"/>
                <a:hlinkClick r:id="rId3"/>
              </a:rPr>
              <a:t>http://www.apicechile.cl/images/stories/doc/imagenes/radiologiaoncologica.pdf</a:t>
            </a:r>
            <a:endParaRPr lang="es-CL"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5707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5" name="Rectángulo 4">
            <a:extLst>
              <a:ext uri="{FF2B5EF4-FFF2-40B4-BE49-F238E27FC236}">
                <a16:creationId xmlns:a16="http://schemas.microsoft.com/office/drawing/2014/main" id="{76169C8A-2259-4F05-9746-A2EC3C2F4FEA}"/>
              </a:ext>
            </a:extLst>
          </p:cNvPr>
          <p:cNvSpPr/>
          <p:nvPr/>
        </p:nvSpPr>
        <p:spPr>
          <a:xfrm>
            <a:off x="307754" y="1211285"/>
            <a:ext cx="7272802" cy="5024902"/>
          </a:xfrm>
          <a:prstGeom prst="rect">
            <a:avLst/>
          </a:prstGeom>
        </p:spPr>
        <p:txBody>
          <a:bodyPr wrap="square">
            <a:spAutoFit/>
          </a:bodyPr>
          <a:lstStyle/>
          <a:p>
            <a:pPr algn="just">
              <a:lnSpc>
                <a:spcPct val="106000"/>
              </a:lnSpc>
              <a:spcAft>
                <a:spcPts val="1000"/>
              </a:spcAft>
            </a:pPr>
            <a:r>
              <a:rPr lang="es-CL" b="1" dirty="0">
                <a:solidFill>
                  <a:schemeClr val="tx2"/>
                </a:solidFill>
              </a:rPr>
              <a:t>De las mencionadas p</a:t>
            </a:r>
            <a:r>
              <a:rPr lang="es-CL" b="1" i="1" dirty="0">
                <a:solidFill>
                  <a:schemeClr val="tx2"/>
                </a:solidFill>
              </a:rPr>
              <a:t>rácticas de corrupción  y conflictos de intereses en el mundo médico. </a:t>
            </a:r>
          </a:p>
          <a:p>
            <a:pPr marL="285750" indent="-285750" algn="just">
              <a:lnSpc>
                <a:spcPct val="106000"/>
              </a:lnSpc>
              <a:spcAft>
                <a:spcPts val="1000"/>
              </a:spcAft>
              <a:buFont typeface="Arial" panose="020B0604020202020204" pitchFamily="34" charset="0"/>
              <a:buChar char="•"/>
            </a:pPr>
            <a:r>
              <a:rPr lang="es-CL" i="1" dirty="0"/>
              <a:t>S</a:t>
            </a:r>
            <a:r>
              <a:rPr lang="es-CL" dirty="0"/>
              <a:t>i bien son prácticas descritas  en la medicina mundial, la Facultad de Medicina de la Universidad de Chile está  abordando este problema con acciones de educación y promoción de buenas prácticas a nivel de  estudiantes y académicos: </a:t>
            </a:r>
          </a:p>
          <a:p>
            <a:pPr marL="285750" indent="-285750" algn="just">
              <a:lnSpc>
                <a:spcPct val="106000"/>
              </a:lnSpc>
              <a:spcAft>
                <a:spcPts val="1000"/>
              </a:spcAft>
              <a:buFont typeface="Arial" panose="020B0604020202020204" pitchFamily="34" charset="0"/>
              <a:buChar char="•"/>
            </a:pPr>
            <a:r>
              <a:rPr lang="es-CL" dirty="0"/>
              <a:t>(Curso de Bioética para Programas de Título de Especialistas, promoción de Buenas Prácticas Docentes en Talleres periódicos para Académicos de los Programas de Formación, reuniones periódicas con los Comités Académicos incluyendo evaluación de capacidad formadora y evaluación de la Calidad de la Docencia), así como la participación de Comisión Coordinadora de Programas de Especialistas lo que está permitiendo la instalación de una cultura de la calidad  y buenas prácticas entre nuestros académicos. </a:t>
            </a:r>
          </a:p>
          <a:p>
            <a:pPr marL="285750" indent="-285750" algn="just">
              <a:lnSpc>
                <a:spcPct val="106000"/>
              </a:lnSpc>
              <a:spcAft>
                <a:spcPts val="1000"/>
              </a:spcAft>
              <a:buFont typeface="Arial" panose="020B0604020202020204" pitchFamily="34" charset="0"/>
              <a:buChar char="•"/>
            </a:pPr>
            <a:endParaRPr lang="es-CL"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790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5" name="Rectángulo 4">
            <a:extLst>
              <a:ext uri="{FF2B5EF4-FFF2-40B4-BE49-F238E27FC236}">
                <a16:creationId xmlns:a16="http://schemas.microsoft.com/office/drawing/2014/main" id="{76169C8A-2259-4F05-9746-A2EC3C2F4FEA}"/>
              </a:ext>
            </a:extLst>
          </p:cNvPr>
          <p:cNvSpPr/>
          <p:nvPr/>
        </p:nvSpPr>
        <p:spPr>
          <a:xfrm>
            <a:off x="307754" y="1211285"/>
            <a:ext cx="7272802" cy="5446747"/>
          </a:xfrm>
          <a:prstGeom prst="rect">
            <a:avLst/>
          </a:prstGeom>
        </p:spPr>
        <p:txBody>
          <a:bodyPr wrap="square">
            <a:spAutoFit/>
          </a:bodyPr>
          <a:lstStyle/>
          <a:p>
            <a:pPr marL="285750" indent="-285750" algn="just">
              <a:lnSpc>
                <a:spcPct val="106000"/>
              </a:lnSpc>
              <a:spcAft>
                <a:spcPts val="1000"/>
              </a:spcAft>
              <a:buFont typeface="Arial" panose="020B0604020202020204" pitchFamily="34" charset="0"/>
              <a:buChar char="•"/>
            </a:pPr>
            <a:r>
              <a:rPr lang="es-CL" i="1" dirty="0"/>
              <a:t>De la formación en Cirugía de Tórax para abordaje del Cáncer pulmonar en el país.</a:t>
            </a:r>
          </a:p>
          <a:p>
            <a:pPr marL="285750" indent="-285750" algn="just">
              <a:lnSpc>
                <a:spcPct val="106000"/>
              </a:lnSpc>
              <a:spcAft>
                <a:spcPts val="1000"/>
              </a:spcAft>
              <a:buFont typeface="Arial" panose="020B0604020202020204" pitchFamily="34" charset="0"/>
              <a:buChar char="•"/>
            </a:pPr>
            <a:r>
              <a:rPr lang="es-CL" i="1" dirty="0"/>
              <a:t>Se ha mencionado que el Hospital del tórax es una institución capaz de  formar 5 nuevos cirujanos de tórax cada año y como  campus clínico de la Universidad de Chile  ésta no estaría dispuesta a formar más de 2.  </a:t>
            </a:r>
          </a:p>
          <a:p>
            <a:pPr marL="285750" indent="-285750" algn="just">
              <a:lnSpc>
                <a:spcPct val="106000"/>
              </a:lnSpc>
              <a:spcAft>
                <a:spcPts val="1000"/>
              </a:spcAft>
              <a:buFont typeface="Arial" panose="020B0604020202020204" pitchFamily="34" charset="0"/>
              <a:buChar char="•"/>
            </a:pPr>
            <a:r>
              <a:rPr lang="es-CL" dirty="0"/>
              <a:t>Desde el 2019  el equipo de cirugía de Tórax  del Hospital del Tórax decidió formar especialistas en conjunto con la Universidad de Los Andes, </a:t>
            </a:r>
            <a:r>
              <a:rPr lang="es-CL" u="sng" dirty="0">
                <a:hlinkClick r:id="rId3"/>
              </a:rPr>
              <a:t>https://postgradosuandes.cl/especialidad-de-salud/programa-de-especialidad-en-cirugia-torax</a:t>
            </a:r>
            <a:r>
              <a:rPr lang="es-CL" dirty="0"/>
              <a:t> por lo cual la capacidad formadora de Hospital del Tórax limitó  cupos para  la formación de especialistas  de la Universidad de Chile. P</a:t>
            </a:r>
          </a:p>
          <a:p>
            <a:pPr marL="285750" indent="-285750" algn="just">
              <a:lnSpc>
                <a:spcPct val="106000"/>
              </a:lnSpc>
              <a:spcAft>
                <a:spcPts val="1000"/>
              </a:spcAft>
              <a:buFont typeface="Arial" panose="020B0604020202020204" pitchFamily="34" charset="0"/>
              <a:buChar char="•"/>
            </a:pPr>
            <a:r>
              <a:rPr lang="es-CL" dirty="0"/>
              <a:t>Pese a ello la Universidad de Chile ha fortalecido otras unidades  en campos clínicos propios o en convenio de modo de asegurar las oportunidades de aprendizaje de sus residentes, manteniendo los cupos que pone a disposición del </a:t>
            </a:r>
            <a:r>
              <a:rPr lang="es-CL" dirty="0" err="1"/>
              <a:t>Minsal</a:t>
            </a:r>
            <a:r>
              <a:rPr lang="es-CL" dirty="0"/>
              <a:t>. </a:t>
            </a:r>
          </a:p>
          <a:p>
            <a:pPr marL="285750" indent="-285750" algn="just">
              <a:lnSpc>
                <a:spcPct val="106000"/>
              </a:lnSpc>
              <a:spcAft>
                <a:spcPts val="1000"/>
              </a:spcAft>
              <a:buFont typeface="Arial" panose="020B0604020202020204" pitchFamily="34" charset="0"/>
              <a:buChar char="•"/>
            </a:pPr>
            <a:endParaRPr lang="es-CL"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5738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5" name="Rectángulo 4">
            <a:extLst>
              <a:ext uri="{FF2B5EF4-FFF2-40B4-BE49-F238E27FC236}">
                <a16:creationId xmlns:a16="http://schemas.microsoft.com/office/drawing/2014/main" id="{76169C8A-2259-4F05-9746-A2EC3C2F4FEA}"/>
              </a:ext>
            </a:extLst>
          </p:cNvPr>
          <p:cNvSpPr/>
          <p:nvPr/>
        </p:nvSpPr>
        <p:spPr>
          <a:xfrm>
            <a:off x="307754" y="1211285"/>
            <a:ext cx="7272802" cy="4318618"/>
          </a:xfrm>
          <a:prstGeom prst="rect">
            <a:avLst/>
          </a:prstGeom>
        </p:spPr>
        <p:txBody>
          <a:bodyPr wrap="square">
            <a:spAutoFit/>
          </a:bodyPr>
          <a:lstStyle/>
          <a:p>
            <a:pPr marL="285750" indent="-285750" algn="just">
              <a:lnSpc>
                <a:spcPct val="106000"/>
              </a:lnSpc>
              <a:spcAft>
                <a:spcPts val="1000"/>
              </a:spcAft>
              <a:buFont typeface="Arial" panose="020B0604020202020204" pitchFamily="34" charset="0"/>
              <a:buChar char="•"/>
            </a:pPr>
            <a:r>
              <a:rPr lang="es-CL" dirty="0"/>
              <a:t>El </a:t>
            </a:r>
            <a:r>
              <a:rPr lang="es-CL" b="1" dirty="0">
                <a:solidFill>
                  <a:schemeClr val="tx2"/>
                </a:solidFill>
              </a:rPr>
              <a:t>Programa de Formación de Especialistas en Cirugía de Tórax, </a:t>
            </a:r>
            <a:r>
              <a:rPr lang="es-CL" dirty="0"/>
              <a:t>de la Universidad de Chile, es actualmente un programa único, colaborativo que se desarrolla principalmente en dos centros hospitalarios públicos, reconocidos dentro de los más importantes del país, en convenio vigente como campos clínicos de la Universidad de Chile, cuyas características docente-asistenciales los hacen idóneos para la formación de los residentes del programa. Son: Hospital Clínico de la Universidad de Chile (HCUCH), y el Hospital San Juan de Dios. La Unidad académica responsable se asienta en el Departamento de Cirugía Norte, de la Facultad de Medicina de la Universidad de Chile, que se sitúa en el HCUCH. </a:t>
            </a:r>
          </a:p>
          <a:p>
            <a:pPr marL="285750" indent="-285750" algn="just">
              <a:lnSpc>
                <a:spcPct val="106000"/>
              </a:lnSpc>
              <a:spcAft>
                <a:spcPts val="1000"/>
              </a:spcAft>
              <a:buFont typeface="Arial" panose="020B0604020202020204" pitchFamily="34" charset="0"/>
              <a:buChar char="•"/>
            </a:pPr>
            <a:r>
              <a:rPr lang="es-CL" dirty="0"/>
              <a:t>Además, el programa lleva a cabo rotaciones en tres unidades colaboradoras, en convenio vigente con la U.     de Chile, que son: Instituto Nacional del Tórax,  Clínica las Condes y Clínica Alemana.</a:t>
            </a:r>
          </a:p>
        </p:txBody>
      </p:sp>
    </p:spTree>
    <p:extLst>
      <p:ext uri="{BB962C8B-B14F-4D97-AF65-F5344CB8AC3E}">
        <p14:creationId xmlns:p14="http://schemas.microsoft.com/office/powerpoint/2010/main" val="31169446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5" name="Rectángulo 4">
            <a:extLst>
              <a:ext uri="{FF2B5EF4-FFF2-40B4-BE49-F238E27FC236}">
                <a16:creationId xmlns:a16="http://schemas.microsoft.com/office/drawing/2014/main" id="{76169C8A-2259-4F05-9746-A2EC3C2F4FEA}"/>
              </a:ext>
            </a:extLst>
          </p:cNvPr>
          <p:cNvSpPr/>
          <p:nvPr/>
        </p:nvSpPr>
        <p:spPr>
          <a:xfrm>
            <a:off x="307753" y="1211285"/>
            <a:ext cx="7962943" cy="4801314"/>
          </a:xfrm>
          <a:prstGeom prst="rect">
            <a:avLst/>
          </a:prstGeom>
        </p:spPr>
        <p:txBody>
          <a:bodyPr wrap="square">
            <a:spAutoFit/>
          </a:bodyPr>
          <a:lstStyle/>
          <a:p>
            <a:pPr marL="285750" indent="-285750">
              <a:buFont typeface="Arial" panose="020B0604020202020204" pitchFamily="34" charset="0"/>
              <a:buChar char="•"/>
            </a:pPr>
            <a:r>
              <a:rPr lang="es-CL" dirty="0"/>
              <a:t>De la  solución propuesta para abordar la falencia de especialistas en Chile como es el importar médicos extranjeros  si los estándares de certificación como especialistas no son los mismos de alta exigencia que impone la normativa a los especialistas egresados de  las universidades chilenas. </a:t>
            </a:r>
          </a:p>
          <a:p>
            <a:pPr marL="285750" indent="-285750">
              <a:buFont typeface="Arial" panose="020B0604020202020204" pitchFamily="34" charset="0"/>
              <a:buChar char="•"/>
            </a:pPr>
            <a:r>
              <a:rPr lang="es-CL" dirty="0">
                <a:solidFill>
                  <a:schemeClr val="tx2"/>
                </a:solidFill>
              </a:rPr>
              <a:t>La importación masiva de médicos extranjeros sometidos a requerimientos diferentes como son la eliminación e evaluaciones prácticas para verificar las competencias necesarias para el ejercicio de una especialidad podrían exponer a nuestra población a una atención de salud en que no se garantiza la calidad de la misma, instalándose nuevos elementos de inequidad en salud. </a:t>
            </a:r>
          </a:p>
          <a:p>
            <a:pPr marL="285750" indent="-285750">
              <a:buFont typeface="Arial" panose="020B0604020202020204" pitchFamily="34" charset="0"/>
              <a:buChar char="•"/>
            </a:pPr>
            <a:r>
              <a:rPr lang="es-CL" dirty="0"/>
              <a:t>En ese contexto no parece razonable importar médicos extranjeros  en tanto las universidades chilenas que han formado especialistas reconocidos mundialmente por su calidad ven progresivamente limitado su potencial formador por   normativas que desconocen las especificidades de la educación médica  a vistas  de los Ministerios de Salud y Educación. </a:t>
            </a:r>
          </a:p>
          <a:p>
            <a:endParaRPr lang="es-CL" b="1" dirty="0"/>
          </a:p>
          <a:p>
            <a:r>
              <a:rPr lang="es-CL" b="1" dirty="0"/>
              <a:t>*Información enviada oficialmente a autoridades universitarias, HCUCH, Departamento del Cáncer, Ministerio de Salud, Comisión del </a:t>
            </a:r>
            <a:r>
              <a:rPr lang="es-CL" b="1" dirty="0" err="1"/>
              <a:t>Cancer</a:t>
            </a:r>
            <a:r>
              <a:rPr lang="es-CL" b="1" dirty="0"/>
              <a:t>, etc. </a:t>
            </a:r>
            <a:endParaRPr lang="es-CL" dirty="0"/>
          </a:p>
        </p:txBody>
      </p:sp>
    </p:spTree>
    <p:extLst>
      <p:ext uri="{BB962C8B-B14F-4D97-AF65-F5344CB8AC3E}">
        <p14:creationId xmlns:p14="http://schemas.microsoft.com/office/powerpoint/2010/main" val="2567165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60776" y="373720"/>
            <a:ext cx="7532553" cy="725616"/>
          </a:xfrm>
        </p:spPr>
        <p:txBody>
          <a:bodyPr/>
          <a:lstStyle/>
          <a:p>
            <a:r>
              <a:rPr lang="es-CL" sz="3200" b="1" dirty="0"/>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0" y="991358"/>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Capacidad formadora en especialidades médicas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graphicFrame>
        <p:nvGraphicFramePr>
          <p:cNvPr id="5" name="Tabla 4">
            <a:extLst>
              <a:ext uri="{FF2B5EF4-FFF2-40B4-BE49-F238E27FC236}">
                <a16:creationId xmlns:a16="http://schemas.microsoft.com/office/drawing/2014/main" id="{2FB604E5-161F-459E-8DCB-F4850E71037B}"/>
              </a:ext>
            </a:extLst>
          </p:cNvPr>
          <p:cNvGraphicFramePr>
            <a:graphicFrameLocks noGrp="1"/>
          </p:cNvGraphicFramePr>
          <p:nvPr>
            <p:extLst>
              <p:ext uri="{D42A27DB-BD31-4B8C-83A1-F6EECF244321}">
                <p14:modId xmlns:p14="http://schemas.microsoft.com/office/powerpoint/2010/main" val="3683562908"/>
              </p:ext>
            </p:extLst>
          </p:nvPr>
        </p:nvGraphicFramePr>
        <p:xfrm>
          <a:off x="3266348" y="3770578"/>
          <a:ext cx="4496300" cy="2804922"/>
        </p:xfrm>
        <a:graphic>
          <a:graphicData uri="http://schemas.openxmlformats.org/drawingml/2006/table">
            <a:tbl>
              <a:tblPr firstRow="1" firstCol="1" bandRow="1">
                <a:tableStyleId>{5C22544A-7EE6-4342-B048-85BDC9FD1C3A}</a:tableStyleId>
              </a:tblPr>
              <a:tblGrid>
                <a:gridCol w="2235590">
                  <a:extLst>
                    <a:ext uri="{9D8B030D-6E8A-4147-A177-3AD203B41FA5}">
                      <a16:colId xmlns:a16="http://schemas.microsoft.com/office/drawing/2014/main" val="2444166797"/>
                    </a:ext>
                  </a:extLst>
                </a:gridCol>
                <a:gridCol w="2260710">
                  <a:extLst>
                    <a:ext uri="{9D8B030D-6E8A-4147-A177-3AD203B41FA5}">
                      <a16:colId xmlns:a16="http://schemas.microsoft.com/office/drawing/2014/main" val="227695992"/>
                    </a:ext>
                  </a:extLst>
                </a:gridCol>
              </a:tblGrid>
              <a:tr h="211464">
                <a:tc>
                  <a:txBody>
                    <a:bodyPr/>
                    <a:lstStyle/>
                    <a:p>
                      <a:pPr algn="ctr">
                        <a:lnSpc>
                          <a:spcPct val="107000"/>
                        </a:lnSpc>
                        <a:spcAft>
                          <a:spcPts val="0"/>
                        </a:spcAft>
                      </a:pPr>
                      <a:r>
                        <a:rPr lang="es-CL" sz="2000">
                          <a:effectLst/>
                        </a:rPr>
                        <a:t>AÑOS (DECADAS)</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L" sz="2000">
                          <a:effectLst/>
                        </a:rPr>
                        <a:t>N° Egresados </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2070084"/>
                  </a:ext>
                </a:extLst>
              </a:tr>
              <a:tr h="211464">
                <a:tc>
                  <a:txBody>
                    <a:bodyPr/>
                    <a:lstStyle/>
                    <a:p>
                      <a:pPr algn="ctr">
                        <a:lnSpc>
                          <a:spcPct val="107000"/>
                        </a:lnSpc>
                        <a:spcAft>
                          <a:spcPts val="0"/>
                        </a:spcAft>
                      </a:pPr>
                      <a:r>
                        <a:rPr lang="es-CL" sz="2000">
                          <a:effectLst/>
                        </a:rPr>
                        <a:t>1956-1959</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L" sz="2000">
                          <a:effectLst/>
                        </a:rPr>
                        <a:t>133</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729353102"/>
                  </a:ext>
                </a:extLst>
              </a:tr>
              <a:tr h="211464">
                <a:tc>
                  <a:txBody>
                    <a:bodyPr/>
                    <a:lstStyle/>
                    <a:p>
                      <a:pPr algn="ctr">
                        <a:lnSpc>
                          <a:spcPct val="107000"/>
                        </a:lnSpc>
                        <a:spcAft>
                          <a:spcPts val="0"/>
                        </a:spcAft>
                      </a:pPr>
                      <a:r>
                        <a:rPr lang="es-CL" sz="2000">
                          <a:effectLst/>
                        </a:rPr>
                        <a:t>1960-1969</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L" sz="2000">
                          <a:effectLst/>
                        </a:rPr>
                        <a:t>963</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316228889"/>
                  </a:ext>
                </a:extLst>
              </a:tr>
              <a:tr h="211464">
                <a:tc>
                  <a:txBody>
                    <a:bodyPr/>
                    <a:lstStyle/>
                    <a:p>
                      <a:pPr algn="ctr">
                        <a:lnSpc>
                          <a:spcPct val="107000"/>
                        </a:lnSpc>
                        <a:spcAft>
                          <a:spcPts val="0"/>
                        </a:spcAft>
                      </a:pPr>
                      <a:r>
                        <a:rPr lang="es-CL" sz="2000">
                          <a:effectLst/>
                        </a:rPr>
                        <a:t>1970-1979</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L" sz="2000" dirty="0">
                          <a:effectLst/>
                        </a:rPr>
                        <a:t>2174</a:t>
                      </a:r>
                      <a:endParaRPr lang="es-C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766330033"/>
                  </a:ext>
                </a:extLst>
              </a:tr>
              <a:tr h="211464">
                <a:tc>
                  <a:txBody>
                    <a:bodyPr/>
                    <a:lstStyle/>
                    <a:p>
                      <a:pPr algn="ctr">
                        <a:lnSpc>
                          <a:spcPct val="107000"/>
                        </a:lnSpc>
                        <a:spcAft>
                          <a:spcPts val="0"/>
                        </a:spcAft>
                      </a:pPr>
                      <a:r>
                        <a:rPr lang="es-CL" sz="2000">
                          <a:effectLst/>
                        </a:rPr>
                        <a:t>1980-1989</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L" sz="2000">
                          <a:effectLst/>
                        </a:rPr>
                        <a:t>2537</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781931989"/>
                  </a:ext>
                </a:extLst>
              </a:tr>
              <a:tr h="221725">
                <a:tc>
                  <a:txBody>
                    <a:bodyPr/>
                    <a:lstStyle/>
                    <a:p>
                      <a:pPr algn="ctr">
                        <a:lnSpc>
                          <a:spcPct val="107000"/>
                        </a:lnSpc>
                        <a:spcAft>
                          <a:spcPts val="0"/>
                        </a:spcAft>
                      </a:pPr>
                      <a:r>
                        <a:rPr lang="es-CL" sz="2000">
                          <a:effectLst/>
                        </a:rPr>
                        <a:t>1990-1999</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L" sz="2000">
                          <a:effectLst/>
                        </a:rPr>
                        <a:t>2732</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050456974"/>
                  </a:ext>
                </a:extLst>
              </a:tr>
              <a:tr h="211464">
                <a:tc>
                  <a:txBody>
                    <a:bodyPr/>
                    <a:lstStyle/>
                    <a:p>
                      <a:pPr algn="ctr">
                        <a:lnSpc>
                          <a:spcPct val="107000"/>
                        </a:lnSpc>
                        <a:spcAft>
                          <a:spcPts val="0"/>
                        </a:spcAft>
                      </a:pPr>
                      <a:r>
                        <a:rPr lang="es-CL" sz="2000">
                          <a:effectLst/>
                        </a:rPr>
                        <a:t>2000-2009</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L" sz="2000">
                          <a:effectLst/>
                        </a:rPr>
                        <a:t>3538</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60702883"/>
                  </a:ext>
                </a:extLst>
              </a:tr>
              <a:tr h="211464">
                <a:tc>
                  <a:txBody>
                    <a:bodyPr/>
                    <a:lstStyle/>
                    <a:p>
                      <a:pPr algn="ctr">
                        <a:lnSpc>
                          <a:spcPct val="107000"/>
                        </a:lnSpc>
                        <a:spcAft>
                          <a:spcPts val="0"/>
                        </a:spcAft>
                      </a:pPr>
                      <a:r>
                        <a:rPr lang="es-CL" sz="2000">
                          <a:effectLst/>
                        </a:rPr>
                        <a:t>2010-2019</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L" sz="2000">
                          <a:effectLst/>
                        </a:rPr>
                        <a:t>4470</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664645548"/>
                  </a:ext>
                </a:extLst>
              </a:tr>
              <a:tr h="211464">
                <a:tc>
                  <a:txBody>
                    <a:bodyPr/>
                    <a:lstStyle/>
                    <a:p>
                      <a:pPr algn="ctr">
                        <a:lnSpc>
                          <a:spcPct val="107000"/>
                        </a:lnSpc>
                        <a:spcAft>
                          <a:spcPts val="0"/>
                        </a:spcAft>
                      </a:pPr>
                      <a:r>
                        <a:rPr lang="es-CL" sz="2000">
                          <a:effectLst/>
                        </a:rPr>
                        <a:t>Total </a:t>
                      </a:r>
                      <a:endParaRPr lang="es-CL" sz="2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CL" sz="2000" dirty="0">
                          <a:effectLst/>
                        </a:rPr>
                        <a:t>16547</a:t>
                      </a:r>
                      <a:endParaRPr lang="es-CL"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262756378"/>
                  </a:ext>
                </a:extLst>
              </a:tr>
            </a:tbl>
          </a:graphicData>
        </a:graphic>
      </p:graphicFrame>
      <p:sp>
        <p:nvSpPr>
          <p:cNvPr id="7" name="Rectángulo 6">
            <a:extLst>
              <a:ext uri="{FF2B5EF4-FFF2-40B4-BE49-F238E27FC236}">
                <a16:creationId xmlns:a16="http://schemas.microsoft.com/office/drawing/2014/main" id="{92985129-980B-496C-B599-92A5F9D896C1}"/>
              </a:ext>
            </a:extLst>
          </p:cNvPr>
          <p:cNvSpPr/>
          <p:nvPr/>
        </p:nvSpPr>
        <p:spPr>
          <a:xfrm>
            <a:off x="118152" y="1498599"/>
            <a:ext cx="7392257" cy="2391617"/>
          </a:xfrm>
          <a:prstGeom prst="rect">
            <a:avLst/>
          </a:prstGeom>
        </p:spPr>
        <p:txBody>
          <a:bodyPr wrap="square">
            <a:spAutoFit/>
          </a:bodyPr>
          <a:lstStyle/>
          <a:p>
            <a:pPr marL="285750" indent="-285750" algn="just">
              <a:lnSpc>
                <a:spcPct val="106000"/>
              </a:lnSpc>
              <a:spcAft>
                <a:spcPts val="1000"/>
              </a:spcAft>
              <a:buFont typeface="Arial" panose="020B0604020202020204" pitchFamily="34" charset="0"/>
              <a:buChar char="•"/>
            </a:pPr>
            <a:r>
              <a:rPr lang="es-CL" dirty="0" err="1">
                <a:latin typeface="Calibri" panose="020F0502020204030204" pitchFamily="34" charset="0"/>
                <a:ea typeface="Times New Roman" panose="02020603050405020304" pitchFamily="18" charset="0"/>
                <a:cs typeface="Calibri" panose="020F0502020204030204" pitchFamily="34" charset="0"/>
              </a:rPr>
              <a:t>Fac</a:t>
            </a:r>
            <a:r>
              <a:rPr lang="es-CL" dirty="0">
                <a:latin typeface="Calibri" panose="020F0502020204030204" pitchFamily="34" charset="0"/>
                <a:ea typeface="Times New Roman" panose="02020603050405020304" pitchFamily="18" charset="0"/>
                <a:cs typeface="Calibri" panose="020F0502020204030204" pitchFamily="34" charset="0"/>
              </a:rPr>
              <a:t>. Medicina U. Chile: institución que ha formado más especialistas en la historia del país </a:t>
            </a:r>
          </a:p>
          <a:p>
            <a:pPr marL="285750" indent="-285750" algn="just">
              <a:lnSpc>
                <a:spcPct val="106000"/>
              </a:lnSpc>
              <a:spcAft>
                <a:spcPts val="1000"/>
              </a:spcAft>
              <a:buFont typeface="Arial" panose="020B0604020202020204" pitchFamily="34" charset="0"/>
              <a:buChar char="•"/>
            </a:pPr>
            <a:r>
              <a:rPr lang="es-CL" dirty="0">
                <a:latin typeface="Calibri" panose="020F0502020204030204" pitchFamily="34" charset="0"/>
                <a:ea typeface="Times New Roman" panose="02020603050405020304" pitchFamily="18" charset="0"/>
                <a:cs typeface="Calibri" panose="020F0502020204030204" pitchFamily="34" charset="0"/>
              </a:rPr>
              <a:t>incremento sostenido en capacidad formadora: </a:t>
            </a:r>
            <a:r>
              <a:rPr lang="es-CL" dirty="0">
                <a:solidFill>
                  <a:srgbClr val="0070C0"/>
                </a:solidFill>
                <a:latin typeface="Calibri" panose="020F0502020204030204" pitchFamily="34" charset="0"/>
                <a:ea typeface="Times New Roman" panose="02020603050405020304" pitchFamily="18" charset="0"/>
                <a:cs typeface="Calibri" panose="020F0502020204030204" pitchFamily="34" charset="0"/>
              </a:rPr>
              <a:t>menos de 1000 especialistas formados en la década de los 60, más de 2000 en los 90, a más de 4000 formados en la última década</a:t>
            </a:r>
          </a:p>
          <a:p>
            <a:pPr marL="285750" indent="-285750" algn="just">
              <a:lnSpc>
                <a:spcPct val="106000"/>
              </a:lnSpc>
              <a:spcAft>
                <a:spcPts val="1000"/>
              </a:spcAft>
              <a:buFont typeface="Arial" panose="020B0604020202020204" pitchFamily="34" charset="0"/>
              <a:buChar char="•"/>
            </a:pPr>
            <a:r>
              <a:rPr lang="es-CL" dirty="0">
                <a:latin typeface="Calibri" panose="020F0502020204030204" pitchFamily="34" charset="0"/>
                <a:ea typeface="Times New Roman" panose="02020603050405020304" pitchFamily="18" charset="0"/>
                <a:cs typeface="Calibri" panose="020F0502020204030204" pitchFamily="34" charset="0"/>
              </a:rPr>
              <a:t>aporta más 40% de los cupos totales para formar especialistas en Chile hoy en día. </a:t>
            </a:r>
            <a:endParaRPr lang="es-CL"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Rectángulo 7">
            <a:extLst>
              <a:ext uri="{FF2B5EF4-FFF2-40B4-BE49-F238E27FC236}">
                <a16:creationId xmlns:a16="http://schemas.microsoft.com/office/drawing/2014/main" id="{0B3A5E45-C98C-45BA-8B39-00ADA89EAD5D}"/>
              </a:ext>
            </a:extLst>
          </p:cNvPr>
          <p:cNvSpPr/>
          <p:nvPr/>
        </p:nvSpPr>
        <p:spPr>
          <a:xfrm>
            <a:off x="118152" y="5788988"/>
            <a:ext cx="3046288" cy="667106"/>
          </a:xfrm>
          <a:prstGeom prst="rect">
            <a:avLst/>
          </a:prstGeom>
        </p:spPr>
        <p:txBody>
          <a:bodyPr wrap="square">
            <a:spAutoFit/>
          </a:bodyPr>
          <a:lstStyle/>
          <a:p>
            <a:pPr algn="just">
              <a:lnSpc>
                <a:spcPct val="106000"/>
              </a:lnSpc>
              <a:spcAft>
                <a:spcPts val="1000"/>
              </a:spcAft>
            </a:pPr>
            <a:r>
              <a:rPr lang="es-CL"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Datos históricos egresados Escuela de Postgrado </a:t>
            </a:r>
            <a:r>
              <a:rPr lang="es-CL"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FMUCh</a:t>
            </a:r>
            <a:r>
              <a:rPr lang="es-CL"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endParaRPr lang="es-CL" sz="2800" b="1" dirty="0">
              <a:solidFill>
                <a:srgbClr val="0070C0"/>
              </a:solidFill>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6439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Capacidad formadora en especialidades médicas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7" name="Rectángulo 6">
            <a:extLst>
              <a:ext uri="{FF2B5EF4-FFF2-40B4-BE49-F238E27FC236}">
                <a16:creationId xmlns:a16="http://schemas.microsoft.com/office/drawing/2014/main" id="{92985129-980B-496C-B599-92A5F9D896C1}"/>
              </a:ext>
            </a:extLst>
          </p:cNvPr>
          <p:cNvSpPr/>
          <p:nvPr/>
        </p:nvSpPr>
        <p:spPr>
          <a:xfrm>
            <a:off x="118152" y="1498599"/>
            <a:ext cx="8368302" cy="5515677"/>
          </a:xfrm>
          <a:prstGeom prst="rect">
            <a:avLst/>
          </a:prstGeom>
        </p:spPr>
        <p:txBody>
          <a:bodyPr wrap="square">
            <a:spAutoFit/>
          </a:bodyPr>
          <a:lstStyle/>
          <a:p>
            <a:r>
              <a:rPr lang="es-CL" b="1" dirty="0">
                <a:solidFill>
                  <a:srgbClr val="0070C0"/>
                </a:solidFill>
              </a:rPr>
              <a:t>CANTIDAD: </a:t>
            </a:r>
          </a:p>
          <a:p>
            <a:pPr marL="285750" indent="-285750">
              <a:buFont typeface="Arial" panose="020B0604020202020204" pitchFamily="34" charset="0"/>
              <a:buChar char="•"/>
            </a:pPr>
            <a:r>
              <a:rPr lang="es-CL" dirty="0"/>
              <a:t>Anualmente se incrementan cupos que se ponen a disposición del ministerio de salud </a:t>
            </a:r>
          </a:p>
          <a:p>
            <a:pPr marL="285750" indent="-285750">
              <a:buFont typeface="Arial" panose="020B0604020202020204" pitchFamily="34" charset="0"/>
              <a:buChar char="•"/>
            </a:pPr>
            <a:r>
              <a:rPr lang="es-CL" dirty="0"/>
              <a:t>Se privilegian los concursos de médicos generales de zona y de servicios de salud que proveerán de capital humano especializado a todo el país. </a:t>
            </a:r>
          </a:p>
          <a:p>
            <a:pPr marL="285750" indent="-285750">
              <a:buFont typeface="Arial" panose="020B0604020202020204" pitchFamily="34" charset="0"/>
              <a:buChar char="•"/>
            </a:pPr>
            <a:r>
              <a:rPr lang="es-CL" dirty="0"/>
              <a:t>En último concurso para médicos generales de zona se incrementó de   170 a 200 cupos los que fueron entregados al </a:t>
            </a:r>
            <a:r>
              <a:rPr lang="es-CL" dirty="0" err="1"/>
              <a:t>Minsal</a:t>
            </a:r>
            <a:r>
              <a:rPr lang="es-CL" dirty="0"/>
              <a:t> en agosto 2019.</a:t>
            </a:r>
          </a:p>
          <a:p>
            <a:r>
              <a:rPr lang="es-CL" b="1" dirty="0">
                <a:solidFill>
                  <a:srgbClr val="0070C0"/>
                </a:solidFill>
              </a:rPr>
              <a:t> </a:t>
            </a:r>
          </a:p>
          <a:p>
            <a:r>
              <a:rPr lang="es-CL" b="1" dirty="0">
                <a:solidFill>
                  <a:srgbClr val="0070C0"/>
                </a:solidFill>
              </a:rPr>
              <a:t>CALIDAD: </a:t>
            </a:r>
          </a:p>
          <a:p>
            <a:pPr marL="285750" indent="-285750">
              <a:buFont typeface="Arial" panose="020B0604020202020204" pitchFamily="34" charset="0"/>
              <a:buChar char="•"/>
            </a:pPr>
            <a:r>
              <a:rPr lang="es-CL" dirty="0"/>
              <a:t>La calidad de la formación de especialistas de la Facultad de Medicina de la Universidad de Chile ha sido reconocida mediante los procesos de acreditación</a:t>
            </a:r>
          </a:p>
          <a:p>
            <a:pPr marL="285750" indent="-285750">
              <a:buFont typeface="Arial" panose="020B0604020202020204" pitchFamily="34" charset="0"/>
              <a:buChar char="•"/>
            </a:pPr>
            <a:r>
              <a:rPr lang="es-CL" dirty="0"/>
              <a:t>programas sometidos a estos procesos acreditados  por  5 a 10 años (la mayoría por 7 años). </a:t>
            </a:r>
          </a:p>
          <a:p>
            <a:pPr marL="285750" indent="-285750">
              <a:buFont typeface="Arial" panose="020B0604020202020204" pitchFamily="34" charset="0"/>
              <a:buChar char="•"/>
            </a:pPr>
            <a:r>
              <a:rPr lang="es-CL" dirty="0"/>
              <a:t>Siendo  de acuerdo a directrices de calidad de la formación,  actualmente la amplia  mayoría de los programas multicéntricos y colaborativos,  cerca del 50% de los estudiantes de programas de  especialidades primarias, y del 30%  de los estudiantes de programas de  especialidades derivadas,  realiza al menos parte de su  formación en el Hospital Clínico de la Universidad de Chile.</a:t>
            </a:r>
          </a:p>
          <a:p>
            <a:pPr marL="285750" indent="-285750" algn="just">
              <a:lnSpc>
                <a:spcPct val="106000"/>
              </a:lnSpc>
              <a:spcAft>
                <a:spcPts val="1000"/>
              </a:spcAft>
              <a:buFont typeface="Arial" panose="020B0604020202020204" pitchFamily="34" charset="0"/>
              <a:buChar char="•"/>
            </a:pPr>
            <a:endParaRPr lang="es-CL"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7228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Capacidad formadora en especialidades médicas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2" name="Rectángulo 1">
            <a:extLst>
              <a:ext uri="{FF2B5EF4-FFF2-40B4-BE49-F238E27FC236}">
                <a16:creationId xmlns:a16="http://schemas.microsoft.com/office/drawing/2014/main" id="{3A2FA464-6C2C-4815-AE30-C14D5A729D6C}"/>
              </a:ext>
            </a:extLst>
          </p:cNvPr>
          <p:cNvSpPr/>
          <p:nvPr/>
        </p:nvSpPr>
        <p:spPr>
          <a:xfrm>
            <a:off x="326997" y="1349809"/>
            <a:ext cx="7553281" cy="4575099"/>
          </a:xfrm>
          <a:prstGeom prst="rect">
            <a:avLst/>
          </a:prstGeom>
        </p:spPr>
        <p:txBody>
          <a:bodyPr wrap="square">
            <a:spAutoFit/>
          </a:bodyPr>
          <a:lstStyle/>
          <a:p>
            <a:pPr marL="285750" indent="-285750" algn="just">
              <a:lnSpc>
                <a:spcPct val="106000"/>
              </a:lnSpc>
              <a:spcAft>
                <a:spcPts val="1000"/>
              </a:spcAft>
              <a:buFont typeface="Arial" panose="020B0604020202020204" pitchFamily="34" charset="0"/>
              <a:buChar char="•"/>
            </a:pPr>
            <a:r>
              <a:rPr lang="es-CL" dirty="0">
                <a:latin typeface="Calibri" panose="020F0502020204030204" pitchFamily="34" charset="0"/>
                <a:ea typeface="Times New Roman" panose="02020603050405020304" pitchFamily="18" charset="0"/>
                <a:cs typeface="Calibri" panose="020F0502020204030204" pitchFamily="34" charset="0"/>
              </a:rPr>
              <a:t>En </a:t>
            </a:r>
            <a:r>
              <a:rPr lang="es-CL"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especialidades relacionadas a Cáncer </a:t>
            </a:r>
            <a:r>
              <a:rPr lang="es-CL" dirty="0">
                <a:latin typeface="Calibri" panose="020F0502020204030204" pitchFamily="34" charset="0"/>
                <a:ea typeface="Times New Roman" panose="02020603050405020304" pitchFamily="18" charset="0"/>
                <a:cs typeface="Calibri" panose="020F0502020204030204" pitchFamily="34" charset="0"/>
              </a:rPr>
              <a:t>(Radioterapia Oncológica, Oncología Médica, Hematología Adultos, </a:t>
            </a:r>
            <a:r>
              <a:rPr lang="es-CL" dirty="0" err="1">
                <a:latin typeface="Calibri" panose="020F0502020204030204" pitchFamily="34" charset="0"/>
                <a:ea typeface="Times New Roman" panose="02020603050405020304" pitchFamily="18" charset="0"/>
                <a:cs typeface="Calibri" panose="020F0502020204030204" pitchFamily="34" charset="0"/>
              </a:rPr>
              <a:t>Hemato</a:t>
            </a:r>
            <a:r>
              <a:rPr lang="es-CL" dirty="0">
                <a:latin typeface="Calibri" panose="020F0502020204030204" pitchFamily="34" charset="0"/>
                <a:ea typeface="Times New Roman" panose="02020603050405020304" pitchFamily="18" charset="0"/>
                <a:cs typeface="Calibri" panose="020F0502020204030204" pitchFamily="34" charset="0"/>
              </a:rPr>
              <a:t> oncología pediátrica, Cirugía de Cabeza y Cuello, Cirugía Digestiva, Cirugía </a:t>
            </a:r>
            <a:r>
              <a:rPr lang="es-CL" dirty="0" err="1">
                <a:latin typeface="Calibri" panose="020F0502020204030204" pitchFamily="34" charset="0"/>
                <a:ea typeface="Times New Roman" panose="02020603050405020304" pitchFamily="18" charset="0"/>
                <a:cs typeface="Calibri" panose="020F0502020204030204" pitchFamily="34" charset="0"/>
              </a:rPr>
              <a:t>coloproctológica</a:t>
            </a:r>
            <a:r>
              <a:rPr lang="es-CL" dirty="0">
                <a:latin typeface="Calibri" panose="020F0502020204030204" pitchFamily="34" charset="0"/>
                <a:ea typeface="Times New Roman" panose="02020603050405020304" pitchFamily="18" charset="0"/>
                <a:cs typeface="Calibri" panose="020F0502020204030204" pitchFamily="34" charset="0"/>
              </a:rPr>
              <a:t>, Cirugía de Tórax,  Ginecología oncológica y  Mastología)  el esfuerzo  por incrementar nuestra capacidad formadora ha sido aún mayor, </a:t>
            </a:r>
            <a:r>
              <a:rPr lang="es-CL" b="1" dirty="0">
                <a:latin typeface="Calibri" panose="020F0502020204030204" pitchFamily="34" charset="0"/>
                <a:ea typeface="Times New Roman" panose="02020603050405020304" pitchFamily="18" charset="0"/>
                <a:cs typeface="Calibri" panose="020F0502020204030204" pitchFamily="34" charset="0"/>
              </a:rPr>
              <a:t>logrando duplicar los cupos en estas especialidades en la última década, </a:t>
            </a:r>
            <a:r>
              <a:rPr lang="es-CL" dirty="0">
                <a:latin typeface="Calibri" panose="020F0502020204030204" pitchFamily="34" charset="0"/>
                <a:ea typeface="Times New Roman" panose="02020603050405020304" pitchFamily="18" charset="0"/>
                <a:cs typeface="Calibri" panose="020F0502020204030204" pitchFamily="34" charset="0"/>
              </a:rPr>
              <a:t>formándose en este periodo 215 nuevos especialistas. </a:t>
            </a:r>
          </a:p>
          <a:p>
            <a:pPr marL="285750" indent="-285750" algn="just">
              <a:lnSpc>
                <a:spcPct val="106000"/>
              </a:lnSpc>
              <a:spcAft>
                <a:spcPts val="1000"/>
              </a:spcAft>
              <a:buFont typeface="Arial" panose="020B0604020202020204" pitchFamily="34" charset="0"/>
              <a:buChar char="•"/>
            </a:pPr>
            <a:r>
              <a:rPr lang="es-CL" dirty="0">
                <a:latin typeface="Calibri" panose="020F0502020204030204" pitchFamily="34" charset="0"/>
                <a:ea typeface="Times New Roman" panose="02020603050405020304" pitchFamily="18" charset="0"/>
                <a:cs typeface="Calibri" panose="020F0502020204030204" pitchFamily="34" charset="0"/>
              </a:rPr>
              <a:t>Todos los cupos en especialidades oncológicas han sido  ofrecidos  al Ministerio de Salud.  </a:t>
            </a:r>
          </a:p>
          <a:p>
            <a:pPr marL="285750" indent="-285750" algn="just">
              <a:lnSpc>
                <a:spcPct val="106000"/>
              </a:lnSpc>
              <a:spcAft>
                <a:spcPts val="1000"/>
              </a:spcAft>
              <a:buFont typeface="Arial" panose="020B0604020202020204" pitchFamily="34" charset="0"/>
              <a:buChar char="•"/>
            </a:pPr>
            <a:r>
              <a:rPr lang="es-CL" dirty="0">
                <a:latin typeface="Calibri" panose="020F0502020204030204" pitchFamily="34" charset="0"/>
                <a:ea typeface="Times New Roman" panose="02020603050405020304" pitchFamily="18" charset="0"/>
                <a:cs typeface="Calibri" panose="020F0502020204030204" pitchFamily="34" charset="0"/>
              </a:rPr>
              <a:t>Sólo cuando los cupos no son financiados por el </a:t>
            </a:r>
            <a:r>
              <a:rPr lang="es-CL" dirty="0" err="1">
                <a:latin typeface="Calibri" panose="020F0502020204030204" pitchFamily="34" charset="0"/>
                <a:ea typeface="Times New Roman" panose="02020603050405020304" pitchFamily="18" charset="0"/>
                <a:cs typeface="Calibri" panose="020F0502020204030204" pitchFamily="34" charset="0"/>
              </a:rPr>
              <a:t>Minsal</a:t>
            </a:r>
            <a:r>
              <a:rPr lang="es-CL" dirty="0">
                <a:latin typeface="Calibri" panose="020F0502020204030204" pitchFamily="34" charset="0"/>
                <a:ea typeface="Times New Roman" panose="02020603050405020304" pitchFamily="18" charset="0"/>
                <a:cs typeface="Calibri" panose="020F0502020204030204" pitchFamily="34" charset="0"/>
              </a:rPr>
              <a:t> son ofrecidos en  modalidad autofinanciada. </a:t>
            </a:r>
          </a:p>
          <a:p>
            <a:pPr marL="285750" indent="-285750" algn="just">
              <a:lnSpc>
                <a:spcPct val="106000"/>
              </a:lnSpc>
              <a:spcAft>
                <a:spcPts val="1000"/>
              </a:spcAft>
              <a:buFont typeface="Arial" panose="020B0604020202020204" pitchFamily="34" charset="0"/>
              <a:buChar char="•"/>
            </a:pPr>
            <a:r>
              <a:rPr lang="es-CL" b="1" dirty="0">
                <a:latin typeface="Calibri" panose="020F0502020204030204" pitchFamily="34" charset="0"/>
                <a:ea typeface="Times New Roman" panose="02020603050405020304" pitchFamily="18" charset="0"/>
                <a:cs typeface="Calibri" panose="020F0502020204030204" pitchFamily="34" charset="0"/>
              </a:rPr>
              <a:t>Desgraciadamente quedan cupos desiertos sin financiamiento por parte del </a:t>
            </a:r>
            <a:r>
              <a:rPr lang="es-CL" b="1" dirty="0" err="1">
                <a:latin typeface="Calibri" panose="020F0502020204030204" pitchFamily="34" charset="0"/>
                <a:ea typeface="Times New Roman" panose="02020603050405020304" pitchFamily="18" charset="0"/>
                <a:cs typeface="Calibri" panose="020F0502020204030204" pitchFamily="34" charset="0"/>
              </a:rPr>
              <a:t>Minsal</a:t>
            </a:r>
            <a:r>
              <a:rPr lang="es-CL" b="1" dirty="0">
                <a:latin typeface="Calibri" panose="020F0502020204030204" pitchFamily="34" charset="0"/>
                <a:ea typeface="Times New Roman" panose="02020603050405020304" pitchFamily="18" charset="0"/>
                <a:cs typeface="Calibri" panose="020F0502020204030204" pitchFamily="34" charset="0"/>
              </a:rPr>
              <a:t>, alcanzando un máximo de 8 en el concurso del 2019 en su mayoría de Oncología médica.</a:t>
            </a:r>
            <a:r>
              <a:rPr lang="es-CL" dirty="0">
                <a:latin typeface="Calibri" panose="020F0502020204030204" pitchFamily="34" charset="0"/>
                <a:ea typeface="Times New Roman" panose="02020603050405020304" pitchFamily="18" charset="0"/>
                <a:cs typeface="Calibri" panose="020F0502020204030204" pitchFamily="34" charset="0"/>
              </a:rPr>
              <a:t> </a:t>
            </a:r>
            <a:endParaRPr lang="es-CL"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2594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2" name="Rectángulo 1">
            <a:extLst>
              <a:ext uri="{FF2B5EF4-FFF2-40B4-BE49-F238E27FC236}">
                <a16:creationId xmlns:a16="http://schemas.microsoft.com/office/drawing/2014/main" id="{3A2FA464-6C2C-4815-AE30-C14D5A729D6C}"/>
              </a:ext>
            </a:extLst>
          </p:cNvPr>
          <p:cNvSpPr/>
          <p:nvPr/>
        </p:nvSpPr>
        <p:spPr>
          <a:xfrm>
            <a:off x="510250" y="1564309"/>
            <a:ext cx="7308384" cy="3970318"/>
          </a:xfrm>
          <a:prstGeom prst="rect">
            <a:avLst/>
          </a:prstGeom>
        </p:spPr>
        <p:txBody>
          <a:bodyPr wrap="square">
            <a:spAutoFit/>
          </a:bodyPr>
          <a:lstStyle/>
          <a:p>
            <a:r>
              <a:rPr lang="es-CL" b="1" dirty="0"/>
              <a:t>La Facultad de Medicina ha mostrado  permanente disposición  a aportar al </a:t>
            </a:r>
            <a:r>
              <a:rPr lang="es-CL" b="1" dirty="0" err="1"/>
              <a:t>Minsal</a:t>
            </a:r>
            <a:r>
              <a:rPr lang="es-CL" b="1" dirty="0"/>
              <a:t> su </a:t>
            </a:r>
            <a:r>
              <a:rPr lang="es-CL" dirty="0"/>
              <a:t>capacidad formadora  y experiencia en la formación y certificación de especialistas. </a:t>
            </a:r>
          </a:p>
          <a:p>
            <a:endParaRPr lang="es-CL" dirty="0"/>
          </a:p>
          <a:p>
            <a:pPr marL="285750" lvl="0" indent="-285750">
              <a:buFont typeface="Arial" panose="020B0604020202020204" pitchFamily="34" charset="0"/>
              <a:buChar char="•"/>
            </a:pPr>
            <a:r>
              <a:rPr lang="es-CL" b="1" dirty="0">
                <a:solidFill>
                  <a:srgbClr val="0070C0"/>
                </a:solidFill>
              </a:rPr>
              <a:t>Participación años 2017- 2018 en Mesa de trabajo para Recertificación.</a:t>
            </a:r>
            <a:r>
              <a:rPr lang="es-CL" dirty="0"/>
              <a:t> Formulación, diseño y propuesta de Recertificación para especialistas elaborada por las Direcciones de Postgrado de nuestra Facultad y PUC.</a:t>
            </a:r>
          </a:p>
          <a:p>
            <a:pPr marL="285750" lvl="0" indent="-285750">
              <a:buFont typeface="Arial" panose="020B0604020202020204" pitchFamily="34" charset="0"/>
              <a:buChar char="•"/>
            </a:pPr>
            <a:r>
              <a:rPr lang="es-CL" b="1" dirty="0">
                <a:solidFill>
                  <a:srgbClr val="0070C0"/>
                </a:solidFill>
              </a:rPr>
              <a:t>Modelo de Recertificación de Especialistas  </a:t>
            </a:r>
            <a:r>
              <a:rPr lang="es-CL" dirty="0"/>
              <a:t>presentado a Dpto. de Capacitación, Formación y Ed. Continua, de la Subsecretaría de Redes Asistenciales (Dr. Andrés Mercado y Dr. Gonzalo </a:t>
            </a:r>
            <a:r>
              <a:rPr lang="es-CL" dirty="0" err="1"/>
              <a:t>Grebe</a:t>
            </a:r>
            <a:r>
              <a:rPr lang="es-CL" dirty="0"/>
              <a:t>). Oficina Decanato PUC, 8 de abril 2019. </a:t>
            </a:r>
          </a:p>
          <a:p>
            <a:pPr marL="285750" lvl="0" indent="-285750">
              <a:buFont typeface="Arial" panose="020B0604020202020204" pitchFamily="34" charset="0"/>
              <a:buChar char="•"/>
            </a:pPr>
            <a:r>
              <a:rPr lang="es-CL" b="1" dirty="0">
                <a:solidFill>
                  <a:srgbClr val="0070C0"/>
                </a:solidFill>
              </a:rPr>
              <a:t>Participación en Jornada Nacional de Formación y Relación Asistencial Docente, </a:t>
            </a:r>
            <a:r>
              <a:rPr lang="es-CL" dirty="0"/>
              <a:t>13 y 14 de diciembre 2018 en la ciudad de Concepción. (Ord. C36 </a:t>
            </a:r>
            <a:r>
              <a:rPr lang="es-CL" dirty="0" err="1"/>
              <a:t>N°</a:t>
            </a:r>
            <a:r>
              <a:rPr lang="es-CL" dirty="0"/>
              <a:t> 4975 del 20.11.2018). </a:t>
            </a:r>
          </a:p>
        </p:txBody>
      </p:sp>
    </p:spTree>
    <p:extLst>
      <p:ext uri="{BB962C8B-B14F-4D97-AF65-F5344CB8AC3E}">
        <p14:creationId xmlns:p14="http://schemas.microsoft.com/office/powerpoint/2010/main" val="277490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2" name="Rectángulo 1">
            <a:extLst>
              <a:ext uri="{FF2B5EF4-FFF2-40B4-BE49-F238E27FC236}">
                <a16:creationId xmlns:a16="http://schemas.microsoft.com/office/drawing/2014/main" id="{3A2FA464-6C2C-4815-AE30-C14D5A729D6C}"/>
              </a:ext>
            </a:extLst>
          </p:cNvPr>
          <p:cNvSpPr/>
          <p:nvPr/>
        </p:nvSpPr>
        <p:spPr>
          <a:xfrm>
            <a:off x="222574" y="1131819"/>
            <a:ext cx="7894010" cy="6069675"/>
          </a:xfrm>
          <a:prstGeom prst="rect">
            <a:avLst/>
          </a:prstGeom>
        </p:spPr>
        <p:txBody>
          <a:bodyPr wrap="square">
            <a:spAutoFit/>
          </a:bodyPr>
          <a:lstStyle/>
          <a:p>
            <a:pPr marL="285750" lvl="0" indent="-285750">
              <a:buFont typeface="Arial" panose="020B0604020202020204" pitchFamily="34" charset="0"/>
              <a:buChar char="•"/>
            </a:pPr>
            <a:r>
              <a:rPr lang="es-CL" b="1" dirty="0"/>
              <a:t>Participación (Dirección de EP, Subdirección de PTE, y de Gestión EP) en Panel expertos formación de subespecialistas convocado por el Departamento de Capacitación, Formación y Educación Continua 27 de marzo de 2019</a:t>
            </a:r>
            <a:r>
              <a:rPr lang="es-CL" dirty="0"/>
              <a:t> </a:t>
            </a:r>
          </a:p>
          <a:p>
            <a:pPr marL="285750" lvl="0" indent="-285750">
              <a:buFont typeface="Arial" panose="020B0604020202020204" pitchFamily="34" charset="0"/>
              <a:buChar char="•"/>
            </a:pPr>
            <a:r>
              <a:rPr lang="es-CL" dirty="0"/>
              <a:t>Ministerio de Salud comunicó el cambio de modalidad de concursos para las especialidades derivadas entre las cuales están la Oncología médica y varias otras relacionadas al cáncer.  </a:t>
            </a:r>
          </a:p>
          <a:p>
            <a:pPr marL="285750" lvl="0" indent="-285750">
              <a:buFont typeface="Arial" panose="020B0604020202020204" pitchFamily="34" charset="0"/>
              <a:buChar char="•"/>
            </a:pPr>
            <a:r>
              <a:rPr lang="es-CL" dirty="0"/>
              <a:t>Producto de ello la demanda de los distintos servicios de salud sería centralizada a  través del </a:t>
            </a:r>
            <a:r>
              <a:rPr lang="es-CL" dirty="0" err="1"/>
              <a:t>Minsal</a:t>
            </a:r>
            <a:r>
              <a:rPr lang="es-CL" dirty="0"/>
              <a:t>, lo que  no ocurrió  como se esperaba.</a:t>
            </a:r>
          </a:p>
          <a:p>
            <a:pPr marL="285750" lvl="0" indent="-285750">
              <a:buFont typeface="Arial" panose="020B0604020202020204" pitchFamily="34" charset="0"/>
              <a:buChar char="•"/>
            </a:pPr>
            <a:r>
              <a:rPr lang="es-CL" b="1" dirty="0">
                <a:solidFill>
                  <a:srgbClr val="C00000"/>
                </a:solidFill>
              </a:rPr>
              <a:t>Resultado : cupos para formación quedaron inesperadamente desiertos. </a:t>
            </a:r>
          </a:p>
          <a:p>
            <a:pPr marL="285750" lvl="0" indent="-285750">
              <a:buFont typeface="Arial" panose="020B0604020202020204" pitchFamily="34" charset="0"/>
              <a:buChar char="•"/>
            </a:pPr>
            <a:r>
              <a:rPr lang="es-CL" b="1" dirty="0">
                <a:solidFill>
                  <a:schemeClr val="tx2"/>
                </a:solidFill>
              </a:rPr>
              <a:t>Nuestra universidad los ha ofrecido nuevamente al ministerio en un concurso extraordinario (noviembre 2019), cumpliendo además con el compromiso de incrementar sus cupos para formación en especialidades relacionadas a cáncer y creando  nuevos programas de subespecialidad como el de Mastología   que aborda la primera causa de muerte por cáncer en la mujer chilena (cáncer de mama). </a:t>
            </a:r>
            <a:endParaRPr lang="es-CL" dirty="0">
              <a:solidFill>
                <a:schemeClr val="tx2"/>
              </a:solidFill>
            </a:endParaRPr>
          </a:p>
          <a:p>
            <a:pPr marL="285750" lvl="0" indent="-285750">
              <a:buFont typeface="Arial" panose="020B0604020202020204" pitchFamily="34" charset="0"/>
              <a:buChar char="•"/>
            </a:pPr>
            <a:r>
              <a:rPr lang="es-CL" b="1" dirty="0"/>
              <a:t>Nuevo concurso extraordinario: 60 cupos nuevos  en especialidades derivadas que la Universidad de Chile ha entregado al </a:t>
            </a:r>
            <a:r>
              <a:rPr lang="es-CL" b="1" dirty="0" err="1"/>
              <a:t>Minsal</a:t>
            </a:r>
            <a:r>
              <a:rPr lang="es-CL" b="1" dirty="0"/>
              <a:t>  (Becas  2020 con reservas CONISS y disponibilidad Derivadas extraordinario) incluyendo 6 cupos para formación en Oncología Médica, 3 para formación en  Hematología Oncológica Pediátrica (cáncer en niños y adolescentes) y  2 cupos para Mastología. </a:t>
            </a:r>
            <a:endParaRPr lang="es-CL" dirty="0"/>
          </a:p>
          <a:p>
            <a:pPr marL="285750" indent="-285750" algn="just">
              <a:lnSpc>
                <a:spcPct val="106000"/>
              </a:lnSpc>
              <a:spcAft>
                <a:spcPts val="1000"/>
              </a:spcAft>
              <a:buFont typeface="Arial" panose="020B0604020202020204" pitchFamily="34" charset="0"/>
              <a:buChar char="•"/>
            </a:pPr>
            <a:endParaRPr lang="es-CL"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3951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2" name="Rectángulo 1">
            <a:extLst>
              <a:ext uri="{FF2B5EF4-FFF2-40B4-BE49-F238E27FC236}">
                <a16:creationId xmlns:a16="http://schemas.microsoft.com/office/drawing/2014/main" id="{3A2FA464-6C2C-4815-AE30-C14D5A729D6C}"/>
              </a:ext>
            </a:extLst>
          </p:cNvPr>
          <p:cNvSpPr/>
          <p:nvPr/>
        </p:nvSpPr>
        <p:spPr>
          <a:xfrm>
            <a:off x="222574" y="1131819"/>
            <a:ext cx="7657705" cy="5868594"/>
          </a:xfrm>
          <a:prstGeom prst="rect">
            <a:avLst/>
          </a:prstGeom>
        </p:spPr>
        <p:txBody>
          <a:bodyPr wrap="square">
            <a:spAutoFit/>
          </a:bodyPr>
          <a:lstStyle/>
          <a:p>
            <a:pPr marL="285750" indent="-285750" algn="just">
              <a:lnSpc>
                <a:spcPct val="106000"/>
              </a:lnSpc>
              <a:spcAft>
                <a:spcPts val="1000"/>
              </a:spcAft>
              <a:buFont typeface="Arial" panose="020B0604020202020204" pitchFamily="34" charset="0"/>
              <a:buChar char="•"/>
            </a:pPr>
            <a:r>
              <a:rPr lang="es-CL" dirty="0"/>
              <a:t>No hay resistencia de nuestra </a:t>
            </a:r>
            <a:r>
              <a:rPr lang="es-CL" dirty="0" err="1"/>
              <a:t>FMUCh</a:t>
            </a:r>
            <a:r>
              <a:rPr lang="es-CL" dirty="0"/>
              <a:t> para incrementar capacidad formadora.</a:t>
            </a:r>
          </a:p>
          <a:p>
            <a:pPr marL="285750" indent="-285750" algn="just">
              <a:lnSpc>
                <a:spcPct val="106000"/>
              </a:lnSpc>
              <a:spcAft>
                <a:spcPts val="1000"/>
              </a:spcAft>
              <a:buFont typeface="Arial" panose="020B0604020202020204" pitchFamily="34" charset="0"/>
              <a:buChar char="•"/>
            </a:pPr>
            <a:r>
              <a:rPr lang="es-CL" dirty="0"/>
              <a:t>Se ha comunicado  en forma reiterada al Ministerio las dificultades surgidas de cambios normativos que limitan la capacidad formadora y que pueden incluso restringir aun más la formación de especialistas por parte de las universidades chilenas.  </a:t>
            </a:r>
          </a:p>
          <a:p>
            <a:pPr marL="285750" indent="-285750" algn="just">
              <a:lnSpc>
                <a:spcPct val="106000"/>
              </a:lnSpc>
              <a:spcAft>
                <a:spcPts val="1000"/>
              </a:spcAft>
              <a:buFont typeface="Arial" panose="020B0604020202020204" pitchFamily="34" charset="0"/>
              <a:buChar char="•"/>
            </a:pPr>
            <a:r>
              <a:rPr lang="es-CL" dirty="0"/>
              <a:t>Ello porque: la ley impone a las Universidades que los programas de  formación de especialistas estén acreditados.</a:t>
            </a:r>
            <a:r>
              <a:rPr lang="es-CL" b="1" dirty="0"/>
              <a:t>  </a:t>
            </a:r>
          </a:p>
          <a:p>
            <a:pPr marL="285750" indent="-285750" algn="just">
              <a:lnSpc>
                <a:spcPct val="106000"/>
              </a:lnSpc>
              <a:spcAft>
                <a:spcPts val="1000"/>
              </a:spcAft>
              <a:buFont typeface="Arial" panose="020B0604020202020204" pitchFamily="34" charset="0"/>
              <a:buChar char="•"/>
            </a:pPr>
            <a:r>
              <a:rPr lang="es-CL" dirty="0"/>
              <a:t>La acreditación de programas de especialidades médicas ocurrió con criterios y estándares de calidad adquisición de habilidades y competencias propias de la atención de seres humanos a cargo de una agencia acreditadora sin fines de lucro constituida por académicos y médicos especialistas con amplia experiencia en formación. </a:t>
            </a:r>
          </a:p>
          <a:p>
            <a:pPr marL="285750" indent="-285750" algn="just">
              <a:lnSpc>
                <a:spcPct val="106000"/>
              </a:lnSpc>
              <a:spcAft>
                <a:spcPts val="1000"/>
              </a:spcAft>
              <a:buFont typeface="Arial" panose="020B0604020202020204" pitchFamily="34" charset="0"/>
              <a:buChar char="•"/>
            </a:pPr>
            <a:r>
              <a:rPr lang="es-CL" dirty="0"/>
              <a:t>Todas las universidades reconocen la contribución de   los procesos de acreditación de  programas de especialidades médicas a la calidad y mejora continua de sus programas.  </a:t>
            </a:r>
          </a:p>
          <a:p>
            <a:pPr marL="285750" indent="-285750" algn="just">
              <a:lnSpc>
                <a:spcPct val="106000"/>
              </a:lnSpc>
              <a:spcAft>
                <a:spcPts val="1000"/>
              </a:spcAft>
              <a:buFont typeface="Arial" panose="020B0604020202020204" pitchFamily="34" charset="0"/>
              <a:buChar char="•"/>
            </a:pPr>
            <a:endParaRPr lang="es-CL"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5238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2" name="Rectángulo 1">
            <a:extLst>
              <a:ext uri="{FF2B5EF4-FFF2-40B4-BE49-F238E27FC236}">
                <a16:creationId xmlns:a16="http://schemas.microsoft.com/office/drawing/2014/main" id="{3A2FA464-6C2C-4815-AE30-C14D5A729D6C}"/>
              </a:ext>
            </a:extLst>
          </p:cNvPr>
          <p:cNvSpPr/>
          <p:nvPr/>
        </p:nvSpPr>
        <p:spPr>
          <a:xfrm>
            <a:off x="222574" y="1131819"/>
            <a:ext cx="5880275" cy="4905830"/>
          </a:xfrm>
          <a:prstGeom prst="rect">
            <a:avLst/>
          </a:prstGeom>
        </p:spPr>
        <p:txBody>
          <a:bodyPr wrap="square">
            <a:spAutoFit/>
          </a:bodyPr>
          <a:lstStyle/>
          <a:p>
            <a:pPr marL="285750" indent="-285750" algn="just">
              <a:lnSpc>
                <a:spcPct val="106000"/>
              </a:lnSpc>
              <a:spcAft>
                <a:spcPts val="1000"/>
              </a:spcAft>
              <a:buFont typeface="Arial" panose="020B0604020202020204" pitchFamily="34" charset="0"/>
              <a:buChar char="•"/>
            </a:pPr>
            <a:r>
              <a:rPr lang="es-CL" dirty="0"/>
              <a:t>Tras la  promulgación de la nueva ley de educación superior, este nuevo marco normativo delegó la acreditación de los programas de especialidades médicas en la Comisión Nacional de Acreditación, CNA  entidad acreditadora  de todos los programas de formación  existentes en Chile. </a:t>
            </a:r>
          </a:p>
          <a:p>
            <a:pPr marL="285750" indent="-285750" algn="just">
              <a:lnSpc>
                <a:spcPct val="106000"/>
              </a:lnSpc>
              <a:spcAft>
                <a:spcPts val="1000"/>
              </a:spcAft>
              <a:buFont typeface="Arial" panose="020B0604020202020204" pitchFamily="34" charset="0"/>
              <a:buChar char="•"/>
            </a:pPr>
            <a:r>
              <a:rPr lang="es-CL" dirty="0"/>
              <a:t>Desde entonces sin haber cambiado criterios y estándares vigentes (2014) la CNA impuso requerimientos propios de los programas de grados académicos (magísteres y doctorados) a la formación de especialistas  llevando a la prácticamente detención de los procesos de acreditación de especialidades médicas que se habían llevado satisfactoriamente durante más de una década, </a:t>
            </a:r>
            <a:r>
              <a:rPr lang="es-CL" b="1" dirty="0">
                <a:solidFill>
                  <a:schemeClr val="tx2"/>
                </a:solidFill>
              </a:rPr>
              <a:t>demostrando las dificultades para asumir la complejidad de la acreditación de los programas de especialidades médicas.</a:t>
            </a:r>
            <a:endParaRPr lang="es-CL" sz="2800" b="1" dirty="0">
              <a:solidFill>
                <a:schemeClr val="tx2"/>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5885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8003" y="24399"/>
            <a:ext cx="7532553" cy="377507"/>
          </a:xfrm>
        </p:spPr>
        <p:txBody>
          <a:bodyPr/>
          <a:lstStyle/>
          <a:p>
            <a:r>
              <a:rPr lang="es-CL" sz="2800" b="1" dirty="0">
                <a:solidFill>
                  <a:srgbClr val="0070C0"/>
                </a:solidFill>
              </a:rPr>
              <a:t>Consejo de Escuela 2 de enero 2020</a:t>
            </a:r>
          </a:p>
        </p:txBody>
      </p:sp>
      <p:sp>
        <p:nvSpPr>
          <p:cNvPr id="3" name="Marcador de contenido 2">
            <a:extLst>
              <a:ext uri="{FF2B5EF4-FFF2-40B4-BE49-F238E27FC236}">
                <a16:creationId xmlns:a16="http://schemas.microsoft.com/office/drawing/2014/main" id="{5EBCD46B-E0B7-4554-BB2B-A723E8F5BE24}"/>
              </a:ext>
            </a:extLst>
          </p:cNvPr>
          <p:cNvSpPr>
            <a:spLocks noGrp="1"/>
          </p:cNvSpPr>
          <p:nvPr>
            <p:ph idx="1"/>
          </p:nvPr>
        </p:nvSpPr>
        <p:spPr>
          <a:xfrm>
            <a:off x="118152" y="613851"/>
            <a:ext cx="8622447" cy="950458"/>
          </a:xfrm>
        </p:spPr>
        <p:txBody>
          <a:bodyPr/>
          <a:lstStyle/>
          <a:p>
            <a:pPr marL="0" indent="0" defTabSz="914400" eaLnBrk="0" fontAlgn="base" hangingPunct="0">
              <a:spcBef>
                <a:spcPct val="0"/>
              </a:spcBef>
              <a:spcAft>
                <a:spcPct val="0"/>
              </a:spcAft>
              <a:buNone/>
            </a:pPr>
            <a:r>
              <a:rPr lang="es-CL" altLang="es-CL" sz="2400" b="1" dirty="0">
                <a:solidFill>
                  <a:srgbClr val="222222"/>
                </a:solidFill>
                <a:latin typeface="Calibri" panose="020F0502020204030204" pitchFamily="34" charset="0"/>
                <a:cs typeface="Calibri" panose="020F0502020204030204" pitchFamily="34" charset="0"/>
              </a:rPr>
              <a:t>Voluntad para formar especialistas de la </a:t>
            </a:r>
            <a:r>
              <a:rPr lang="es-CL" altLang="es-CL" sz="2400" b="1" dirty="0" err="1">
                <a:solidFill>
                  <a:srgbClr val="222222"/>
                </a:solidFill>
                <a:latin typeface="Calibri" panose="020F0502020204030204" pitchFamily="34" charset="0"/>
                <a:cs typeface="Calibri" panose="020F0502020204030204" pitchFamily="34" charset="0"/>
              </a:rPr>
              <a:t>FMUChile</a:t>
            </a:r>
            <a:endParaRPr lang="es-CL" altLang="es-CL" sz="2400" b="1" dirty="0"/>
          </a:p>
        </p:txBody>
      </p:sp>
      <p:sp>
        <p:nvSpPr>
          <p:cNvPr id="2" name="Rectángulo 1">
            <a:extLst>
              <a:ext uri="{FF2B5EF4-FFF2-40B4-BE49-F238E27FC236}">
                <a16:creationId xmlns:a16="http://schemas.microsoft.com/office/drawing/2014/main" id="{3A2FA464-6C2C-4815-AE30-C14D5A729D6C}"/>
              </a:ext>
            </a:extLst>
          </p:cNvPr>
          <p:cNvSpPr/>
          <p:nvPr/>
        </p:nvSpPr>
        <p:spPr>
          <a:xfrm>
            <a:off x="222574" y="1131819"/>
            <a:ext cx="7030981" cy="5792676"/>
          </a:xfrm>
          <a:prstGeom prst="rect">
            <a:avLst/>
          </a:prstGeom>
        </p:spPr>
        <p:txBody>
          <a:bodyPr wrap="square">
            <a:spAutoFit/>
          </a:bodyPr>
          <a:lstStyle/>
          <a:p>
            <a:pPr marL="285750" indent="-285750">
              <a:buFont typeface="Arial" panose="020B0604020202020204" pitchFamily="34" charset="0"/>
              <a:buChar char="•"/>
            </a:pPr>
            <a:r>
              <a:rPr lang="es-CL" dirty="0"/>
              <a:t>Nuestra Escuela de Postgrado en sesión de ASOFAMECH el 2019 a la que asistió representante del Ministerio de Salud Dr. Andrés Mercado, expuso la necesidad de un pronunciamiento del </a:t>
            </a:r>
            <a:r>
              <a:rPr lang="es-CL" dirty="0" err="1"/>
              <a:t>Minsal</a:t>
            </a:r>
            <a:r>
              <a:rPr lang="es-CL" dirty="0"/>
              <a:t> respecto de los procedimientos y nuevas exigencias al proceso de acreditación de los programas de formación de especialistas, haciendo notar que es difícil para cualquiera de las universidades aumentar su significativamente su capacidad </a:t>
            </a:r>
            <a:r>
              <a:rPr lang="es-CL" b="1" dirty="0">
                <a:solidFill>
                  <a:schemeClr val="tx2"/>
                </a:solidFill>
              </a:rPr>
              <a:t>formadora si  sus procesos de formación serán evaluados por una entidad que no ha reconocido las particularidades de las especialidades médicas y que está exigiendo para acreditar un programa estándares de grados académicos difícilmente aplicables en medicina.</a:t>
            </a:r>
          </a:p>
          <a:p>
            <a:pPr marL="285750" indent="-285750">
              <a:buFont typeface="Arial" panose="020B0604020202020204" pitchFamily="34" charset="0"/>
              <a:buChar char="•"/>
            </a:pPr>
            <a:r>
              <a:rPr lang="es-CL" dirty="0"/>
              <a:t>Independiente de la postergación reciente de  los plazos para recertificación, que podría ser una cuestionable señal en el avance que ha tenido nuestro país en aseguramiento de la calidad de la educación, </a:t>
            </a:r>
            <a:r>
              <a:rPr lang="es-CL" b="1" dirty="0"/>
              <a:t>nuestra Facultad seguirá trabajando  con la rigurosidad requerida, de manera de asegurar que nuestros programas de formación cumplen con altos estándares de calidad </a:t>
            </a:r>
            <a:r>
              <a:rPr lang="es-CL" dirty="0"/>
              <a:t>así como que nuestros egresados cuentan con las competencias para abordar adecuadamente los problemas de salud de nuestra población. </a:t>
            </a:r>
          </a:p>
          <a:p>
            <a:pPr marL="285750" indent="-285750" algn="just">
              <a:lnSpc>
                <a:spcPct val="106000"/>
              </a:lnSpc>
              <a:spcAft>
                <a:spcPts val="1000"/>
              </a:spcAft>
              <a:buFont typeface="Arial" panose="020B0604020202020204" pitchFamily="34" charset="0"/>
              <a:buChar char="•"/>
            </a:pPr>
            <a:endParaRPr lang="es-CL" sz="2800" b="1" dirty="0">
              <a:solidFill>
                <a:schemeClr val="tx2"/>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928094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1879</TotalTime>
  <Words>2366</Words>
  <Application>Microsoft Office PowerPoint</Application>
  <PresentationFormat>Presentación en pantalla (4:3)</PresentationFormat>
  <Paragraphs>123</Paragraphs>
  <Slides>14</Slides>
  <Notes>14</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14</vt:i4>
      </vt:variant>
    </vt:vector>
  </HeadingPairs>
  <TitlesOfParts>
    <vt:vector size="17" baseType="lpstr">
      <vt:lpstr>Arial</vt:lpstr>
      <vt:lpstr>Calibri</vt:lpstr>
      <vt:lpstr>Tema de Office</vt:lpstr>
      <vt:lpstr>Presentado en Consejo de Escuela 2 de enero 2020</vt:lpstr>
      <vt:lpstr>Consejo de Escuela 2 de enero 2020</vt:lpstr>
      <vt:lpstr>Consejo de Escuela 2 de enero 2020</vt:lpstr>
      <vt:lpstr>Consejo de Escuela 2 de enero 2020</vt:lpstr>
      <vt:lpstr>Consejo de Escuela 2 de enero 2020</vt:lpstr>
      <vt:lpstr>Consejo de Escuela 2 de enero 2020</vt:lpstr>
      <vt:lpstr>Consejo de Escuela 2 de enero 2020</vt:lpstr>
      <vt:lpstr>Consejo de Escuela 2 de enero 2020</vt:lpstr>
      <vt:lpstr>Consejo de Escuela 2 de enero 2020</vt:lpstr>
      <vt:lpstr>Consejo de Escuela 2 de enero 2020</vt:lpstr>
      <vt:lpstr>Consejo de Escuela 2 de enero 2020</vt:lpstr>
      <vt:lpstr>Consejo de Escuela 2 de enero 2020</vt:lpstr>
      <vt:lpstr>Consejo de Escuela 2 de enero 2020</vt:lpstr>
      <vt:lpstr>Consejo de Escuela 2 de enero 2020</vt:lpstr>
    </vt:vector>
  </TitlesOfParts>
  <Company>facultad de medicina u de chile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marcela passalacqua</dc:creator>
  <cp:lastModifiedBy>Karin Cecilia Kleinsteuber Saa (karinkleinsteuber)</cp:lastModifiedBy>
  <cp:revision>148</cp:revision>
  <dcterms:created xsi:type="dcterms:W3CDTF">2014-07-29T16:50:32Z</dcterms:created>
  <dcterms:modified xsi:type="dcterms:W3CDTF">2020-01-06T18:56:41Z</dcterms:modified>
</cp:coreProperties>
</file>