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7" r:id="rId3"/>
    <p:sldId id="281" r:id="rId4"/>
    <p:sldId id="280" r:id="rId5"/>
    <p:sldId id="267" r:id="rId6"/>
    <p:sldId id="268" r:id="rId7"/>
    <p:sldId id="269" r:id="rId8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82"/>
    <p:restoredTop sz="95890"/>
  </p:normalViewPr>
  <p:slideViewPr>
    <p:cSldViewPr snapToGrid="0" snapToObjects="1">
      <p:cViewPr varScale="1">
        <p:scale>
          <a:sx n="106" d="100"/>
          <a:sy n="106" d="100"/>
        </p:scale>
        <p:origin x="138" y="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F61545-6B35-7041-9B2B-A125DE9464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CB1C8C0-51AE-854A-BE2B-3C93488E7C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32AD1A-E27A-2443-931F-B7D65BB8A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A18-550A-FE48-A78C-36A19B4F1A91}" type="datetimeFigureOut">
              <a:rPr lang="es-CL" smtClean="0"/>
              <a:t>29-09-2025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C188AF-5187-D141-8236-D01F7386E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E45D45-94EE-4B46-BF23-47E9BDFF8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CCBDC-1FB4-2542-A351-7F777D9E19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7300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F2C42D-561F-6141-8A9D-0BD014611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E0A86C0-BE7E-1D44-8F91-32825E6082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2D2F015-78D0-644A-80C0-6C9D54120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A18-550A-FE48-A78C-36A19B4F1A91}" type="datetimeFigureOut">
              <a:rPr lang="es-CL" smtClean="0"/>
              <a:t>29-09-2025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22C2E06-3683-0E4D-B3A9-BC4012638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8CAB917-6CE3-AE48-A35F-337A6E89E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CCBDC-1FB4-2542-A351-7F777D9E19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64445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3D4DC71-A2D0-2A4A-BE7F-A81D5617E8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F283499-F4BD-724B-AFAB-91ACF4EA1D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DC39470-41BB-8740-8B95-CEE0C4888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A18-550A-FE48-A78C-36A19B4F1A91}" type="datetimeFigureOut">
              <a:rPr lang="es-CL" smtClean="0"/>
              <a:t>29-09-2025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30CBF21-6B7B-1148-9291-10D7EB77B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7ED7803-ED54-3544-9FA2-0987F3BF5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CCBDC-1FB4-2542-A351-7F777D9E19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8518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67CFEC-4069-B341-8C78-902C75DFD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9DFDA81-D6C7-9D46-84EE-97A762DED2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F5F5BF6-2C94-4B40-A00B-49EEE41CB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A18-550A-FE48-A78C-36A19B4F1A91}" type="datetimeFigureOut">
              <a:rPr lang="es-CL" smtClean="0"/>
              <a:t>29-09-2025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13D7CCD-8D59-AF43-BF48-9B8B4C3A8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A46C62B-B52A-1046-997C-699759709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CCBDC-1FB4-2542-A351-7F777D9E19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4666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DA0B39-43A2-C94A-9349-62198130F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073810E-E0B9-A94A-886B-D93CE9703C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BF79059-A961-1241-ADB9-E57ED90F8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A18-550A-FE48-A78C-36A19B4F1A91}" type="datetimeFigureOut">
              <a:rPr lang="es-CL" smtClean="0"/>
              <a:t>29-09-2025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379C816-6EF9-E84B-978E-9C1D16D23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27D57F7-EB6E-1347-861E-148085AF0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CCBDC-1FB4-2542-A351-7F777D9E19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29381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063FE7-41C7-3D42-8643-D242B3755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66C6B3F-5747-DB4B-A402-0172081772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4773B15-426D-C642-9CBF-5CF6F838A5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727E8F9-061B-6B44-880A-9B279EA60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A18-550A-FE48-A78C-36A19B4F1A91}" type="datetimeFigureOut">
              <a:rPr lang="es-CL" smtClean="0"/>
              <a:t>29-09-2025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0730F0A-D311-6948-8529-3538C4BAC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774DA9B-F636-C548-89B5-B7D296B97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CCBDC-1FB4-2542-A351-7F777D9E19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309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D8C413-5858-6C4C-9E23-D85A5F7F8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6BDC8AC-B5B1-C343-9603-892C548C5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5D9925D-A43A-AC4A-B20B-C39EF0F5F2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B22A170-83B6-2146-AC76-1F0880653B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C845973-83AC-9446-A716-F3DBC65CC7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BF92934-A53C-334C-94AA-2C47893AC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A18-550A-FE48-A78C-36A19B4F1A91}" type="datetimeFigureOut">
              <a:rPr lang="es-CL" smtClean="0"/>
              <a:t>29-09-2025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1BF760D-77F0-3D47-8E0B-6AB6CF63D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0886961-E204-6040-8BCD-D2D5F6757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CCBDC-1FB4-2542-A351-7F777D9E19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98222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9EB662-C9E0-D04E-A3E7-5A486D5D6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9078066-202C-4740-BB61-2DDDA7795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A18-550A-FE48-A78C-36A19B4F1A91}" type="datetimeFigureOut">
              <a:rPr lang="es-CL" smtClean="0"/>
              <a:t>29-09-2025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1EBFDE7-4D05-7944-A7C7-AEF521F9B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98E43D0-744F-694F-AA50-C94CA0814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CCBDC-1FB4-2542-A351-7F777D9E19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0362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12939AE-5319-B84C-BFC7-8E1C65ADA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A18-550A-FE48-A78C-36A19B4F1A91}" type="datetimeFigureOut">
              <a:rPr lang="es-CL" smtClean="0"/>
              <a:t>29-09-2025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B210A2F-5FA9-5C41-8937-4F4BF5FC5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C65C6A4-9B20-EE45-81DE-26B5AAC6C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CCBDC-1FB4-2542-A351-7F777D9E19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2046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170299-93A4-6344-8913-CB2EABB21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14BCBF-FAEE-A740-A70D-AE0DD1A8BC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01D74F9-54BF-F944-AA32-204D1C7BE1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C914077-8934-BC41-8459-225F58E6E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A18-550A-FE48-A78C-36A19B4F1A91}" type="datetimeFigureOut">
              <a:rPr lang="es-CL" smtClean="0"/>
              <a:t>29-09-2025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52B8EC5-7293-4E4B-92DC-04849047E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A57AC72-4812-9647-BA86-20A639F02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CCBDC-1FB4-2542-A351-7F777D9E19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9666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E2022F-4203-2140-A97A-190B7A785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46C37C3-6DAA-F148-BFA9-4E36D0E6FE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070988A-CD2B-3149-8F9F-6233802255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20AE859-D32F-5944-9DB5-4A94EC6B6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A18-550A-FE48-A78C-36A19B4F1A91}" type="datetimeFigureOut">
              <a:rPr lang="es-CL" smtClean="0"/>
              <a:t>29-09-2025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FBF072E-0D41-8B4B-938E-F0BF4FC00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A214D90-171F-434B-8AA9-393761E90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CCBDC-1FB4-2542-A351-7F777D9E19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8748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3E48CF7-543B-894D-AE4E-F0591AB20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3911EAE-AD58-BD46-9A9E-56894BB0E7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0C5D8A6-DD8F-754F-8D28-034CE6C73A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AAA18-550A-FE48-A78C-36A19B4F1A91}" type="datetimeFigureOut">
              <a:rPr lang="es-CL" smtClean="0"/>
              <a:t>29-09-2025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779BA5-402D-084C-8A8F-4C56B83244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DE926CC-5C94-0847-A98D-612D416FBE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CCBDC-1FB4-2542-A351-7F777D9E19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775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326CFB1-83DD-724C-ACC2-B195766CF5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3" y="1999615"/>
            <a:ext cx="9144000" cy="2764028"/>
          </a:xfrm>
        </p:spPr>
        <p:txBody>
          <a:bodyPr anchor="ctr">
            <a:normAutofit/>
          </a:bodyPr>
          <a:lstStyle/>
          <a:p>
            <a:r>
              <a:rPr lang="es-CL" sz="5000" dirty="0"/>
              <a:t>Convocatoria Elecciones Modalidad Electrónica</a:t>
            </a:r>
            <a:br>
              <a:rPr lang="es-CL" sz="5000" dirty="0"/>
            </a:br>
            <a:endParaRPr lang="es-CL" sz="50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4E629FC-AABD-F041-B22E-6DA587B368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6912" y="5711410"/>
            <a:ext cx="8258176" cy="631825"/>
          </a:xfrm>
        </p:spPr>
        <p:txBody>
          <a:bodyPr anchor="ctr">
            <a:noAutofit/>
          </a:bodyPr>
          <a:lstStyle/>
          <a:p>
            <a:r>
              <a:rPr lang="es-CL" sz="1000" b="1" dirty="0"/>
              <a:t>JUNTA ELECTORAL LOCAL – FACULTAD DE MEDICINA</a:t>
            </a:r>
          </a:p>
          <a:p>
            <a:r>
              <a:rPr lang="es-CL" sz="1000" b="1" dirty="0"/>
              <a:t>CONSEJO DE FACULTAD</a:t>
            </a:r>
          </a:p>
          <a:p>
            <a:r>
              <a:rPr lang="es-CL" sz="1000" b="1" dirty="0"/>
              <a:t>SESIÓN ORDINARIA </a:t>
            </a:r>
            <a:r>
              <a:rPr lang="es-CL" sz="1000" b="1" dirty="0" smtClean="0"/>
              <a:t>20 noviembre 2025</a:t>
            </a:r>
            <a:endParaRPr lang="es-CL" sz="1000" b="1" dirty="0"/>
          </a:p>
        </p:txBody>
      </p:sp>
      <p:pic>
        <p:nvPicPr>
          <p:cNvPr id="4" name="Imagen 3" descr="logo facultad">
            <a:extLst>
              <a:ext uri="{FF2B5EF4-FFF2-40B4-BE49-F238E27FC236}">
                <a16:creationId xmlns:a16="http://schemas.microsoft.com/office/drawing/2014/main" id="{54C0B946-9A3E-034A-9433-C91A779FCD8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17" y="326927"/>
            <a:ext cx="806112" cy="10036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Conector recto 5"/>
          <p:cNvCxnSpPr/>
          <p:nvPr/>
        </p:nvCxnSpPr>
        <p:spPr>
          <a:xfrm>
            <a:off x="4050632" y="5561262"/>
            <a:ext cx="4117473" cy="0"/>
          </a:xfrm>
          <a:prstGeom prst="line">
            <a:avLst/>
          </a:prstGeom>
          <a:ln w="190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533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b="1" dirty="0"/>
              <a:t>Convocatoria</a:t>
            </a:r>
            <a:endParaRPr lang="es-CL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0565074"/>
              </p:ext>
            </p:extLst>
          </p:nvPr>
        </p:nvGraphicFramePr>
        <p:xfrm>
          <a:off x="2660650" y="2117407"/>
          <a:ext cx="6870700" cy="4191508"/>
        </p:xfrm>
        <a:graphic>
          <a:graphicData uri="http://schemas.openxmlformats.org/drawingml/2006/table">
            <a:tbl>
              <a:tblPr firstRow="1" firstCol="1" bandRow="1"/>
              <a:tblGrid>
                <a:gridCol w="2921000">
                  <a:extLst>
                    <a:ext uri="{9D8B030D-6E8A-4147-A177-3AD203B41FA5}">
                      <a16:colId xmlns:a16="http://schemas.microsoft.com/office/drawing/2014/main" val="1938909370"/>
                    </a:ext>
                  </a:extLst>
                </a:gridCol>
                <a:gridCol w="3949700">
                  <a:extLst>
                    <a:ext uri="{9D8B030D-6E8A-4147-A177-3AD203B41FA5}">
                      <a16:colId xmlns:a16="http://schemas.microsoft.com/office/drawing/2014/main" val="2052906563"/>
                    </a:ext>
                  </a:extLst>
                </a:gridCol>
              </a:tblGrid>
              <a:tr h="2851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Unidades Académicas </a:t>
                      </a:r>
                      <a:endParaRPr lang="es-CL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Elección de:</a:t>
                      </a:r>
                      <a:endParaRPr lang="es-CL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0492595"/>
                  </a:ext>
                </a:extLst>
              </a:tr>
              <a:tr h="145415">
                <a:tc>
                  <a:txBody>
                    <a:bodyPr/>
                    <a:lstStyle/>
                    <a:p>
                      <a:r>
                        <a:rPr lang="es-CL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 conformar Consejo de Facultad</a:t>
                      </a:r>
                      <a:endParaRPr lang="es-CL" sz="1200" kern="12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L" sz="12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 Representantes Académicos</a:t>
                      </a:r>
                      <a:r>
                        <a:rPr lang="es-CL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Libre elección ante el Consejo de la Facultad de Medicina.</a:t>
                      </a:r>
                      <a:endParaRPr lang="es-CL" sz="12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3994183"/>
                  </a:ext>
                </a:extLst>
              </a:tr>
              <a:tr h="2819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Departamento de Anestesiología y Medicina </a:t>
                      </a:r>
                      <a:r>
                        <a:rPr lang="es-CL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Perioperatoría</a:t>
                      </a:r>
                      <a:endParaRPr lang="es-CL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Representante académico/a de Libre elección ante el consejo de departamento.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5923657"/>
                  </a:ext>
                </a:extLst>
              </a:tr>
              <a:tr h="2819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Departamento de Cardiovascular 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Director/a y 3 Representantes académicos/as de Libre Elección ante el consejo de departamento.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9342033"/>
                  </a:ext>
                </a:extLst>
              </a:tr>
              <a:tr h="4425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Departamento de Cirugía Centro 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Director/a de departamento.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5996600"/>
                  </a:ext>
                </a:extLst>
              </a:tr>
              <a:tr h="2819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Departamento de Cirugía Occidente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Director/a y 3 Representantes académicos/as de Libre Elección ante el consejo de departamento.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776923"/>
                  </a:ext>
                </a:extLst>
              </a:tr>
              <a:tr h="2819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Departamento de Fonoaudiología 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Director/a y 2 Representantes académicos/as de Libre Elección ante el consejo de departamento.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2924794"/>
                  </a:ext>
                </a:extLst>
              </a:tr>
              <a:tr h="1898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Departamento de Medicina Interna Oriente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Director/a y 3 Representantes académicos/as de Libre Elección ante el consejo de departamento.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0961325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Departamento de Neurociencia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Director/a y 3 Representantes académicos/as de Libre Elección ante el consejo de departamento.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5636443"/>
                  </a:ext>
                </a:extLst>
              </a:tr>
              <a:tr h="2108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Departamento de Obstetricia y Ginecología Oriente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Director/a y 3 Representantes académicos/as de Libre Elección ante el consejo de departamento.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9802755"/>
                  </a:ext>
                </a:extLst>
              </a:tr>
              <a:tr h="2819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Departamento de Oncología Básico – Clínico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Director/a de departamento.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56332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1051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b="1" dirty="0"/>
              <a:t>Convocatoria</a:t>
            </a:r>
            <a:endParaRPr lang="es-CL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7506272"/>
              </p:ext>
            </p:extLst>
          </p:nvPr>
        </p:nvGraphicFramePr>
        <p:xfrm>
          <a:off x="2660650" y="2391569"/>
          <a:ext cx="6870700" cy="3363468"/>
        </p:xfrm>
        <a:graphic>
          <a:graphicData uri="http://schemas.openxmlformats.org/drawingml/2006/table">
            <a:tbl>
              <a:tblPr firstRow="1" firstCol="1" bandRow="1"/>
              <a:tblGrid>
                <a:gridCol w="2921000">
                  <a:extLst>
                    <a:ext uri="{9D8B030D-6E8A-4147-A177-3AD203B41FA5}">
                      <a16:colId xmlns:a16="http://schemas.microsoft.com/office/drawing/2014/main" val="1404644510"/>
                    </a:ext>
                  </a:extLst>
                </a:gridCol>
                <a:gridCol w="3949700">
                  <a:extLst>
                    <a:ext uri="{9D8B030D-6E8A-4147-A177-3AD203B41FA5}">
                      <a16:colId xmlns:a16="http://schemas.microsoft.com/office/drawing/2014/main" val="513438308"/>
                    </a:ext>
                  </a:extLst>
                </a:gridCol>
              </a:tblGrid>
              <a:tr h="2851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Unidades Académicas </a:t>
                      </a:r>
                      <a:endParaRPr lang="es-CL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Elección de:</a:t>
                      </a:r>
                      <a:endParaRPr lang="es-C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6623208"/>
                  </a:ext>
                </a:extLst>
              </a:tr>
              <a:tr h="145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Departamento de Pediatría y Cirugía Infantil Norte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Representante académico/a de Libre elección ante el consejo de departamento.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2891961"/>
                  </a:ext>
                </a:extLst>
              </a:tr>
              <a:tr h="2819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Departamento de Pediatría y Cirugía Infantil Centro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Representante académico/a de Libre elección ante el consejo de departamento.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974045"/>
                  </a:ext>
                </a:extLst>
              </a:tr>
              <a:tr h="2819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Departamento de Pediatría y Cirugía Infantil Sur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Director/a y 3 Representantes académicos/as de Libre Elección ante el consejo de departamento.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8458084"/>
                  </a:ext>
                </a:extLst>
              </a:tr>
              <a:tr h="4425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Departamento de Psiquiatría y Salud Mental Oriente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Representantes académicos/as de Libre Elección ante el consejo de departamento.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1982802"/>
                  </a:ext>
                </a:extLst>
              </a:tr>
              <a:tr h="2819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Departamento de Urología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Director/a y 3 Representantes académicos/as de Libre Elección ante el consejo de departamento.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0720440"/>
                  </a:ext>
                </a:extLst>
              </a:tr>
              <a:tr h="2819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Instituto de Ciencias Biomédicas - ICBM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Director/a de Instituto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2079456"/>
                  </a:ext>
                </a:extLst>
              </a:tr>
              <a:tr h="1898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Instituto de Investigaciones Materno Infantil  - IDIMI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Director/a y 2 Representantes académicos/as de Libre Elección ante el consejo de Instituto.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2684901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Instituto de Salud Poblacional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Director/a y 6 Representantes académicos/as de Libre Elección ante el consejo de Instituto .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65121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027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b="1" dirty="0"/>
              <a:t>Convocatoria</a:t>
            </a:r>
            <a:endParaRPr lang="es-CL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410165"/>
              </p:ext>
            </p:extLst>
          </p:nvPr>
        </p:nvGraphicFramePr>
        <p:xfrm>
          <a:off x="2660650" y="2743676"/>
          <a:ext cx="6870700" cy="2659253"/>
        </p:xfrm>
        <a:graphic>
          <a:graphicData uri="http://schemas.openxmlformats.org/drawingml/2006/table">
            <a:tbl>
              <a:tblPr firstRow="1" firstCol="1" bandRow="1"/>
              <a:tblGrid>
                <a:gridCol w="2921000">
                  <a:extLst>
                    <a:ext uri="{9D8B030D-6E8A-4147-A177-3AD203B41FA5}">
                      <a16:colId xmlns:a16="http://schemas.microsoft.com/office/drawing/2014/main" val="2129024854"/>
                    </a:ext>
                  </a:extLst>
                </a:gridCol>
                <a:gridCol w="3949700">
                  <a:extLst>
                    <a:ext uri="{9D8B030D-6E8A-4147-A177-3AD203B41FA5}">
                      <a16:colId xmlns:a16="http://schemas.microsoft.com/office/drawing/2014/main" val="1000733855"/>
                    </a:ext>
                  </a:extLst>
                </a:gridCol>
              </a:tblGrid>
              <a:tr h="3054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Unidades Estudiantiles</a:t>
                      </a:r>
                      <a:endParaRPr lang="es-CL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Elección de:</a:t>
                      </a:r>
                      <a:endParaRPr lang="es-CL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03042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Escuela de Enfermería 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Representante Estudiantil de Libre Elección, ante el consejo de escuela.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5921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Escuela de Fonoaudiología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Representante Estudiantil de Libre Elección, ante el consejo de escuela.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68328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Escuela de Kinesiología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Representantes </a:t>
                      </a:r>
                      <a:r>
                        <a:rPr lang="es-CL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Estudiantiles </a:t>
                      </a: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 Libre Elección, ante el consejo de escuela.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25068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Escuela de Medicina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Representante Estudiantil de Libre Elección, ante el consejo de escuela.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9216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Escuela de Nutrición y Dietética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Representantes </a:t>
                      </a:r>
                      <a:r>
                        <a:rPr lang="es-CL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Estudiantiles </a:t>
                      </a: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 Libre Elección, ante el consejo de escuela.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96287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Escuela de Tecnología Médica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Representante Estudiantil de Libre Elección, ante el consejo de escuela.</a:t>
                      </a:r>
                    </a:p>
                  </a:txBody>
                  <a:tcPr marL="41275" marR="4127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48202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8794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1C9A39-2F20-FA46-9111-5ADE2AC36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7338" y="365125"/>
            <a:ext cx="9796462" cy="1325563"/>
          </a:xfrm>
        </p:spPr>
        <p:txBody>
          <a:bodyPr/>
          <a:lstStyle/>
          <a:p>
            <a:r>
              <a:rPr lang="es-CL" b="1" dirty="0">
                <a:latin typeface="+mn-lt"/>
              </a:rPr>
              <a:t>Calendario elecciones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C5C5C9E-8B77-3A4A-BBD8-4354A68538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s-ES_tradnl" b="1" dirty="0">
                <a:solidFill>
                  <a:schemeClr val="accent1"/>
                </a:solidFill>
              </a:rPr>
              <a:t>Publicación de la nómina del claustro elector:</a:t>
            </a:r>
            <a:endParaRPr lang="es-CL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s-CL" dirty="0"/>
              <a:t>Lunes 06 de octubre </a:t>
            </a:r>
            <a:r>
              <a:rPr lang="es-CL" dirty="0" smtClean="0"/>
              <a:t>2025</a:t>
            </a:r>
          </a:p>
          <a:p>
            <a:pPr marL="0" indent="0">
              <a:buNone/>
            </a:pPr>
            <a:r>
              <a:rPr lang="es-ES_tradnl" b="1" dirty="0" smtClean="0">
                <a:solidFill>
                  <a:schemeClr val="accent1"/>
                </a:solidFill>
              </a:rPr>
              <a:t>Plazo </a:t>
            </a:r>
            <a:r>
              <a:rPr lang="es-ES_tradnl" b="1" dirty="0">
                <a:solidFill>
                  <a:schemeClr val="accent1"/>
                </a:solidFill>
              </a:rPr>
              <a:t>de presentación de candidaturas: </a:t>
            </a:r>
            <a:endParaRPr lang="es-ES_tradnl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s-CL" dirty="0"/>
              <a:t>Desde el martes 21 de octubre al martes 28 de octubre 2025, hasta las 16:00 horas.</a:t>
            </a:r>
            <a:endParaRPr lang="es-CL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s-ES_tradnl" b="1" dirty="0" smtClean="0">
                <a:solidFill>
                  <a:schemeClr val="accent1"/>
                </a:solidFill>
              </a:rPr>
              <a:t>Fecha </a:t>
            </a:r>
            <a:r>
              <a:rPr lang="es-ES_tradnl" b="1" dirty="0">
                <a:solidFill>
                  <a:schemeClr val="accent1"/>
                </a:solidFill>
              </a:rPr>
              <a:t>de publicación de la nómina provisional de candidatos:</a:t>
            </a:r>
            <a:r>
              <a:rPr lang="es-ES_tradnl" dirty="0"/>
              <a:t> </a:t>
            </a:r>
            <a:endParaRPr lang="es-CL" dirty="0"/>
          </a:p>
          <a:p>
            <a:r>
              <a:rPr lang="es-CL" dirty="0"/>
              <a:t>Lunes 03 de noviembre 2025</a:t>
            </a:r>
          </a:p>
          <a:p>
            <a:r>
              <a:rPr lang="es-ES_tradnl" b="1" dirty="0" smtClean="0">
                <a:solidFill>
                  <a:schemeClr val="accent1"/>
                </a:solidFill>
              </a:rPr>
              <a:t>Publicación </a:t>
            </a:r>
            <a:r>
              <a:rPr lang="es-ES_tradnl" b="1" dirty="0">
                <a:solidFill>
                  <a:schemeClr val="accent1"/>
                </a:solidFill>
              </a:rPr>
              <a:t>de la nómina definitiva de candidatos:</a:t>
            </a:r>
            <a:endParaRPr lang="es-CL" b="1" dirty="0">
              <a:solidFill>
                <a:schemeClr val="accent1"/>
              </a:solidFill>
            </a:endParaRPr>
          </a:p>
          <a:p>
            <a:r>
              <a:rPr lang="es-CL" dirty="0"/>
              <a:t>Jueves 13 de noviembre 2023 </a:t>
            </a:r>
          </a:p>
          <a:p>
            <a:endParaRPr lang="es-CL" dirty="0"/>
          </a:p>
          <a:p>
            <a:endParaRPr lang="es-CL" dirty="0"/>
          </a:p>
        </p:txBody>
      </p:sp>
      <p:pic>
        <p:nvPicPr>
          <p:cNvPr id="4" name="Imagen 3" descr="logo facultad">
            <a:extLst>
              <a:ext uri="{FF2B5EF4-FFF2-40B4-BE49-F238E27FC236}">
                <a16:creationId xmlns:a16="http://schemas.microsoft.com/office/drawing/2014/main" id="{D3F376AF-23B7-0D4C-BB38-DE4CDC9A096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17" y="326927"/>
            <a:ext cx="806112" cy="10036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4032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399F10-8961-DF40-BC98-765CA2703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5912" y="365125"/>
            <a:ext cx="9767887" cy="1325563"/>
          </a:xfrm>
        </p:spPr>
        <p:txBody>
          <a:bodyPr/>
          <a:lstStyle/>
          <a:p>
            <a:r>
              <a:rPr lang="es-CL" b="1" dirty="0">
                <a:latin typeface="+mn-lt"/>
              </a:rPr>
              <a:t>Calendario elecciones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E7F36A-2AF3-5F4E-A068-1468677A21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_tradnl" b="1" dirty="0">
                <a:solidFill>
                  <a:schemeClr val="accent1"/>
                </a:solidFill>
              </a:rPr>
              <a:t>FECHA DE LA VOTACIÓN Y ESCRUTINIO:</a:t>
            </a:r>
            <a:endParaRPr lang="es-CL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s-CL" b="1" dirty="0"/>
              <a:t>Jueves </a:t>
            </a:r>
            <a:r>
              <a:rPr lang="es-CL" b="1" dirty="0" smtClean="0"/>
              <a:t>20 </a:t>
            </a:r>
            <a:r>
              <a:rPr lang="es-CL" b="1" dirty="0"/>
              <a:t>de </a:t>
            </a:r>
            <a:r>
              <a:rPr lang="es-CL" b="1" dirty="0" smtClean="0"/>
              <a:t>noviembre</a:t>
            </a:r>
            <a:r>
              <a:rPr lang="es-CL" b="1" dirty="0" smtClean="0"/>
              <a:t> </a:t>
            </a:r>
            <a:r>
              <a:rPr lang="es-CL" b="1" dirty="0" smtClean="0"/>
              <a:t>2025</a:t>
            </a:r>
          </a:p>
          <a:p>
            <a:pPr marL="0" indent="0">
              <a:buNone/>
            </a:pPr>
            <a:r>
              <a:rPr lang="es-ES_tradnl" b="1" dirty="0" smtClean="0">
                <a:solidFill>
                  <a:schemeClr val="accent1"/>
                </a:solidFill>
              </a:rPr>
              <a:t>Fecha </a:t>
            </a:r>
            <a:r>
              <a:rPr lang="es-ES_tradnl" b="1" dirty="0">
                <a:solidFill>
                  <a:schemeClr val="accent1"/>
                </a:solidFill>
              </a:rPr>
              <a:t>de proclamación de los candidatos electos:</a:t>
            </a:r>
            <a:endParaRPr lang="es-CL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s-CL" dirty="0" smtClean="0"/>
              <a:t>Martes</a:t>
            </a:r>
            <a:r>
              <a:rPr lang="es-CL" dirty="0" smtClean="0"/>
              <a:t> 02 </a:t>
            </a:r>
            <a:r>
              <a:rPr lang="es-CL" dirty="0"/>
              <a:t>de </a:t>
            </a:r>
            <a:r>
              <a:rPr lang="es-CL" dirty="0" smtClean="0"/>
              <a:t>diciembre </a:t>
            </a:r>
            <a:r>
              <a:rPr lang="es-CL" dirty="0"/>
              <a:t>2025 </a:t>
            </a:r>
            <a:endParaRPr lang="es-CL" dirty="0" smtClean="0"/>
          </a:p>
          <a:p>
            <a:pPr marL="0" indent="0">
              <a:buNone/>
            </a:pPr>
            <a:r>
              <a:rPr lang="es-ES_tradnl" b="1" dirty="0" smtClean="0">
                <a:solidFill>
                  <a:schemeClr val="accent1"/>
                </a:solidFill>
              </a:rPr>
              <a:t>FECHA </a:t>
            </a:r>
            <a:r>
              <a:rPr lang="es-ES_tradnl" b="1" dirty="0">
                <a:solidFill>
                  <a:schemeClr val="accent1"/>
                </a:solidFill>
              </a:rPr>
              <a:t>DE ASUNCIÓN DE FUNCIONES</a:t>
            </a:r>
            <a:r>
              <a:rPr lang="es-ES_tradnl" b="1" dirty="0" smtClean="0">
                <a:solidFill>
                  <a:schemeClr val="accent1"/>
                </a:solidFill>
              </a:rPr>
              <a:t>:</a:t>
            </a:r>
          </a:p>
          <a:p>
            <a:pPr marL="0" indent="0">
              <a:buNone/>
            </a:pPr>
            <a:r>
              <a:rPr lang="es-ES_tradnl" b="1" dirty="0" smtClean="0"/>
              <a:t>Lunes </a:t>
            </a:r>
            <a:r>
              <a:rPr lang="es-ES_tradnl" b="1" dirty="0" smtClean="0"/>
              <a:t>15 </a:t>
            </a:r>
            <a:r>
              <a:rPr lang="es-ES_tradnl" b="1" dirty="0"/>
              <a:t>de </a:t>
            </a:r>
            <a:r>
              <a:rPr lang="es-ES_tradnl" b="1" dirty="0" smtClean="0"/>
              <a:t>diciembre </a:t>
            </a:r>
            <a:r>
              <a:rPr lang="es-ES_tradnl" b="1" dirty="0"/>
              <a:t>2025</a:t>
            </a:r>
          </a:p>
        </p:txBody>
      </p:sp>
      <p:pic>
        <p:nvPicPr>
          <p:cNvPr id="4" name="Imagen 3" descr="logo facultad">
            <a:extLst>
              <a:ext uri="{FF2B5EF4-FFF2-40B4-BE49-F238E27FC236}">
                <a16:creationId xmlns:a16="http://schemas.microsoft.com/office/drawing/2014/main" id="{B38470B5-19EB-3445-9A22-1045259C6CD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17" y="326927"/>
            <a:ext cx="806112" cy="10036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2311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399F10-8961-DF40-BC98-765CA2703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5912" y="365125"/>
            <a:ext cx="9767887" cy="1325563"/>
          </a:xfrm>
        </p:spPr>
        <p:txBody>
          <a:bodyPr/>
          <a:lstStyle/>
          <a:p>
            <a:r>
              <a:rPr lang="es-CL" b="1" dirty="0">
                <a:latin typeface="+mn-lt"/>
              </a:rPr>
              <a:t>Calendario elecciones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E7F36A-2AF3-5F4E-A068-1468677A21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_tradnl" b="1" dirty="0">
                <a:solidFill>
                  <a:schemeClr val="accent1"/>
                </a:solidFill>
              </a:rPr>
              <a:t>Fecha de votación en una eventual segunda vuelta y escrutinio:</a:t>
            </a:r>
          </a:p>
          <a:p>
            <a:pPr marL="0" indent="0">
              <a:buNone/>
            </a:pPr>
            <a:r>
              <a:rPr lang="es-ES_tradnl" b="1" dirty="0"/>
              <a:t>Martes </a:t>
            </a:r>
            <a:r>
              <a:rPr lang="es-ES_tradnl" b="1" dirty="0" smtClean="0"/>
              <a:t>02 </a:t>
            </a:r>
            <a:r>
              <a:rPr lang="es-ES_tradnl" b="1" dirty="0"/>
              <a:t>de </a:t>
            </a:r>
            <a:r>
              <a:rPr lang="es-ES_tradnl" b="1" dirty="0" smtClean="0"/>
              <a:t>diciembre</a:t>
            </a:r>
            <a:r>
              <a:rPr lang="es-ES_tradnl" b="1" dirty="0" smtClean="0"/>
              <a:t> </a:t>
            </a:r>
            <a:r>
              <a:rPr lang="es-ES_tradnl" b="1" dirty="0" smtClean="0"/>
              <a:t>2025</a:t>
            </a:r>
          </a:p>
          <a:p>
            <a:r>
              <a:rPr lang="es-CL" b="1" dirty="0" smtClean="0">
                <a:solidFill>
                  <a:schemeClr val="accent1"/>
                </a:solidFill>
              </a:rPr>
              <a:t>Fecha </a:t>
            </a:r>
            <a:r>
              <a:rPr lang="es-CL" b="1" dirty="0">
                <a:solidFill>
                  <a:schemeClr val="accent1"/>
                </a:solidFill>
              </a:rPr>
              <a:t>de proclamación de los candidatos electos y publicación</a:t>
            </a:r>
          </a:p>
          <a:p>
            <a:pPr marL="0" lvl="0" indent="0">
              <a:buNone/>
            </a:pPr>
            <a:r>
              <a:rPr lang="es-CL" b="1" dirty="0" smtClean="0">
                <a:solidFill>
                  <a:schemeClr val="accent1"/>
                </a:solidFill>
              </a:rPr>
              <a:t>resultado </a:t>
            </a:r>
            <a:r>
              <a:rPr lang="es-CL" b="1" dirty="0">
                <a:solidFill>
                  <a:schemeClr val="accent1"/>
                </a:solidFill>
              </a:rPr>
              <a:t>definitivo de la segunda vuelta:</a:t>
            </a:r>
          </a:p>
          <a:p>
            <a:pPr marL="0" lvl="0" indent="0">
              <a:buNone/>
            </a:pPr>
            <a:r>
              <a:rPr lang="es-CL" dirty="0" smtClean="0">
                <a:solidFill>
                  <a:srgbClr val="000000"/>
                </a:solidFill>
              </a:rPr>
              <a:t>Viernes</a:t>
            </a:r>
            <a:r>
              <a:rPr lang="es-CL" dirty="0" smtClean="0">
                <a:solidFill>
                  <a:srgbClr val="000000"/>
                </a:solidFill>
              </a:rPr>
              <a:t> 12 </a:t>
            </a:r>
            <a:r>
              <a:rPr lang="es-CL" dirty="0">
                <a:solidFill>
                  <a:srgbClr val="000000"/>
                </a:solidFill>
              </a:rPr>
              <a:t>de </a:t>
            </a:r>
            <a:r>
              <a:rPr lang="es-CL" dirty="0" smtClean="0">
                <a:solidFill>
                  <a:srgbClr val="000000"/>
                </a:solidFill>
              </a:rPr>
              <a:t>diciembre</a:t>
            </a:r>
            <a:r>
              <a:rPr lang="es-CL" dirty="0" smtClean="0">
                <a:solidFill>
                  <a:srgbClr val="000000"/>
                </a:solidFill>
              </a:rPr>
              <a:t> </a:t>
            </a:r>
            <a:r>
              <a:rPr lang="es-CL" dirty="0">
                <a:solidFill>
                  <a:srgbClr val="000000"/>
                </a:solidFill>
              </a:rPr>
              <a:t>2025</a:t>
            </a:r>
          </a:p>
          <a:p>
            <a:r>
              <a:rPr lang="es-ES_tradnl" b="1" dirty="0" smtClean="0">
                <a:solidFill>
                  <a:schemeClr val="accent1"/>
                </a:solidFill>
              </a:rPr>
              <a:t>FECHA </a:t>
            </a:r>
            <a:r>
              <a:rPr lang="es-ES_tradnl" b="1" dirty="0">
                <a:solidFill>
                  <a:schemeClr val="accent1"/>
                </a:solidFill>
              </a:rPr>
              <a:t>DE ASUNCIÓN DE FUNCIONES EN CASO DE 2da VUELTA:</a:t>
            </a:r>
            <a:endParaRPr lang="es-CL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s-CL" b="1" dirty="0" smtClean="0">
                <a:solidFill>
                  <a:srgbClr val="000000"/>
                </a:solidFill>
              </a:rPr>
              <a:t>Lunes 15</a:t>
            </a:r>
            <a:r>
              <a:rPr lang="es-CL" b="1" dirty="0" smtClean="0">
                <a:solidFill>
                  <a:srgbClr val="000000"/>
                </a:solidFill>
              </a:rPr>
              <a:t> </a:t>
            </a:r>
            <a:r>
              <a:rPr lang="es-CL" b="1" dirty="0">
                <a:solidFill>
                  <a:srgbClr val="000000"/>
                </a:solidFill>
              </a:rPr>
              <a:t>de </a:t>
            </a:r>
            <a:r>
              <a:rPr lang="es-CL" b="1" dirty="0" smtClean="0">
                <a:solidFill>
                  <a:srgbClr val="000000"/>
                </a:solidFill>
              </a:rPr>
              <a:t>diciembre</a:t>
            </a:r>
            <a:r>
              <a:rPr lang="es-CL" b="1" dirty="0" smtClean="0">
                <a:solidFill>
                  <a:srgbClr val="000000"/>
                </a:solidFill>
              </a:rPr>
              <a:t> </a:t>
            </a:r>
            <a:r>
              <a:rPr lang="es-CL" b="1" dirty="0">
                <a:solidFill>
                  <a:srgbClr val="000000"/>
                </a:solidFill>
              </a:rPr>
              <a:t>2025</a:t>
            </a:r>
          </a:p>
        </p:txBody>
      </p:sp>
      <p:pic>
        <p:nvPicPr>
          <p:cNvPr id="4" name="Imagen 3" descr="logo facultad">
            <a:extLst>
              <a:ext uri="{FF2B5EF4-FFF2-40B4-BE49-F238E27FC236}">
                <a16:creationId xmlns:a16="http://schemas.microsoft.com/office/drawing/2014/main" id="{B38470B5-19EB-3445-9A22-1045259C6CD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17" y="326927"/>
            <a:ext cx="806112" cy="10036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22914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3364</TotalTime>
  <Words>603</Words>
  <Application>Microsoft Office PowerPoint</Application>
  <PresentationFormat>Panorámica</PresentationFormat>
  <Paragraphs>85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Tema de Office</vt:lpstr>
      <vt:lpstr>Convocatoria Elecciones Modalidad Electrónica </vt:lpstr>
      <vt:lpstr>Convocatoria</vt:lpstr>
      <vt:lpstr>Convocatoria</vt:lpstr>
      <vt:lpstr>Convocatoria</vt:lpstr>
      <vt:lpstr>Calendario elecciones</vt:lpstr>
      <vt:lpstr>Calendario elecciones</vt:lpstr>
      <vt:lpstr>Calendario elecciones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Propuesta convocatoria elecciones modalidad electrónica, enero 2021</dc:title>
  <dc:creator>Mariangela Maggiolo Landaeta (mmaggiol)</dc:creator>
  <cp:lastModifiedBy>Usuario</cp:lastModifiedBy>
  <cp:revision>87</cp:revision>
  <dcterms:created xsi:type="dcterms:W3CDTF">2020-11-25T01:01:20Z</dcterms:created>
  <dcterms:modified xsi:type="dcterms:W3CDTF">2025-09-29T16:54:08Z</dcterms:modified>
</cp:coreProperties>
</file>