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60" r:id="rId6"/>
    <p:sldId id="261" r:id="rId7"/>
  </p:sldIdLst>
  <p:sldSz cx="18288000" cy="10287000"/>
  <p:notesSz cx="6858000" cy="9144000"/>
  <p:embeddedFontLst>
    <p:embeddedFont>
      <p:font typeface="DM Sans" pitchFamily="2" charset="0"/>
      <p:regular r:id="rId8"/>
    </p:embeddedFont>
    <p:embeddedFont>
      <p:font typeface="DM Sans Bold" charset="0"/>
      <p:regular r:id="rId9"/>
    </p:embeddedFont>
    <p:embeddedFont>
      <p:font typeface="HK Grotesk" panose="020B0604020202020204" charset="0"/>
      <p:regular r:id="rId10"/>
    </p:embeddedFont>
    <p:embeddedFont>
      <p:font typeface="HK Grotesk Semi-Bold" panose="020B0604020202020204" charset="0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66" d="100"/>
          <a:sy n="66" d="100"/>
        </p:scale>
        <p:origin x="1014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40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076325" y="0"/>
            <a:ext cx="10616339" cy="10287000"/>
          </a:xfrm>
          <a:custGeom>
            <a:avLst/>
            <a:gdLst/>
            <a:ahLst/>
            <a:cxnLst/>
            <a:rect l="l" t="t" r="r" b="b"/>
            <a:pathLst>
              <a:path w="10616339" h="10287000">
                <a:moveTo>
                  <a:pt x="0" y="0"/>
                </a:moveTo>
                <a:lnTo>
                  <a:pt x="10616339" y="0"/>
                </a:lnTo>
                <a:lnTo>
                  <a:pt x="10616339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6235" r="-36235"/>
            </a:stretch>
          </a:blipFill>
        </p:spPr>
        <p:txBody>
          <a:bodyPr/>
          <a:lstStyle/>
          <a:p>
            <a:endParaRPr lang="es-CL"/>
          </a:p>
        </p:txBody>
      </p:sp>
      <p:sp>
        <p:nvSpPr>
          <p:cNvPr id="3" name="AutoShape 3"/>
          <p:cNvSpPr/>
          <p:nvPr/>
        </p:nvSpPr>
        <p:spPr>
          <a:xfrm>
            <a:off x="10221327" y="0"/>
            <a:ext cx="0" cy="2928735"/>
          </a:xfrm>
          <a:prstGeom prst="line">
            <a:avLst/>
          </a:prstGeom>
          <a:ln w="2857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s-CL"/>
          </a:p>
        </p:txBody>
      </p:sp>
      <p:sp>
        <p:nvSpPr>
          <p:cNvPr id="4" name="AutoShape 4"/>
          <p:cNvSpPr/>
          <p:nvPr/>
        </p:nvSpPr>
        <p:spPr>
          <a:xfrm>
            <a:off x="10235615" y="6563977"/>
            <a:ext cx="0" cy="3723023"/>
          </a:xfrm>
          <a:prstGeom prst="line">
            <a:avLst/>
          </a:prstGeom>
          <a:ln w="2857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s-CL"/>
          </a:p>
        </p:txBody>
      </p:sp>
      <p:grpSp>
        <p:nvGrpSpPr>
          <p:cNvPr id="5" name="Group 5"/>
          <p:cNvGrpSpPr/>
          <p:nvPr/>
        </p:nvGrpSpPr>
        <p:grpSpPr>
          <a:xfrm>
            <a:off x="17259300" y="0"/>
            <a:ext cx="1028700" cy="1028700"/>
            <a:chOff x="0" y="0"/>
            <a:chExt cx="270933" cy="27093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70933" cy="270933"/>
            </a:xfrm>
            <a:custGeom>
              <a:avLst/>
              <a:gdLst/>
              <a:ahLst/>
              <a:cxnLst/>
              <a:rect l="l" t="t" r="r" b="b"/>
              <a:pathLst>
                <a:path w="270933" h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D59"/>
            </a:solidFill>
          </p:spPr>
          <p:txBody>
            <a:bodyPr/>
            <a:lstStyle/>
            <a:p>
              <a:endParaRPr lang="es-C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3136946" y="514350"/>
            <a:ext cx="2183037" cy="3460493"/>
          </a:xfrm>
          <a:custGeom>
            <a:avLst/>
            <a:gdLst/>
            <a:ahLst/>
            <a:cxnLst/>
            <a:rect l="l" t="t" r="r" b="b"/>
            <a:pathLst>
              <a:path w="2183037" h="3460493">
                <a:moveTo>
                  <a:pt x="0" y="0"/>
                </a:moveTo>
                <a:lnTo>
                  <a:pt x="2183037" y="0"/>
                </a:lnTo>
                <a:lnTo>
                  <a:pt x="2183037" y="3460493"/>
                </a:lnTo>
                <a:lnTo>
                  <a:pt x="0" y="346049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s-CL"/>
          </a:p>
        </p:txBody>
      </p:sp>
      <p:sp>
        <p:nvSpPr>
          <p:cNvPr id="9" name="TextBox 9"/>
          <p:cNvSpPr txBox="1"/>
          <p:nvPr/>
        </p:nvSpPr>
        <p:spPr>
          <a:xfrm>
            <a:off x="11458900" y="4301504"/>
            <a:ext cx="5539129" cy="905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FFFFFF"/>
                </a:solidFill>
                <a:latin typeface="HK Grotesk"/>
                <a:ea typeface="HK Grotesk"/>
                <a:cs typeface="HK Grotesk"/>
                <a:sym typeface="HK Grotesk"/>
              </a:rPr>
              <a:t>Propuesta de Modificación</a:t>
            </a:r>
          </a:p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FFFFFF"/>
                </a:solidFill>
                <a:latin typeface="HK Grotesk"/>
                <a:ea typeface="HK Grotesk"/>
                <a:cs typeface="HK Grotesk"/>
                <a:sym typeface="HK Grotesk"/>
              </a:rPr>
              <a:t> RE N°00250, 2017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0683279" y="5765007"/>
            <a:ext cx="7090371" cy="2657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b="1">
                <a:solidFill>
                  <a:srgbClr val="FFFFFF"/>
                </a:solidFill>
                <a:latin typeface="HK Grotesk Semi-Bold"/>
                <a:ea typeface="HK Grotesk Semi-Bold"/>
                <a:cs typeface="HK Grotesk Semi-Bold"/>
                <a:sym typeface="HK Grotesk Semi-Bold"/>
              </a:rPr>
              <a:t> CONDICIONES Y REQUISITOS PARA LA CONCESIÓN DE LA BECA “FACULTAD DE MEDICINA” A ESTUDIANTES DE PREGRADO DE CARRERAS IMPARTIDAS POR LA FACULTAD DE MEDICINA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A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259300" y="0"/>
            <a:ext cx="1028700" cy="1028700"/>
            <a:chOff x="0" y="0"/>
            <a:chExt cx="270933" cy="27093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70933"/>
            </a:xfrm>
            <a:custGeom>
              <a:avLst/>
              <a:gdLst/>
              <a:ahLst/>
              <a:cxnLst/>
              <a:rect l="l" t="t" r="r" b="b"/>
              <a:pathLst>
                <a:path w="270933" h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D59"/>
            </a:solidFill>
          </p:spPr>
          <p:txBody>
            <a:bodyPr/>
            <a:lstStyle/>
            <a:p>
              <a:endParaRPr lang="es-C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484962" y="1028700"/>
            <a:ext cx="2068618" cy="3101813"/>
          </a:xfrm>
          <a:custGeom>
            <a:avLst/>
            <a:gdLst/>
            <a:ahLst/>
            <a:cxnLst/>
            <a:rect l="l" t="t" r="r" b="b"/>
            <a:pathLst>
              <a:path w="2068618" h="3101813">
                <a:moveTo>
                  <a:pt x="0" y="0"/>
                </a:moveTo>
                <a:lnTo>
                  <a:pt x="2068618" y="0"/>
                </a:lnTo>
                <a:lnTo>
                  <a:pt x="2068618" y="3101813"/>
                </a:lnTo>
                <a:lnTo>
                  <a:pt x="0" y="310181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s-CL"/>
          </a:p>
        </p:txBody>
      </p:sp>
      <p:grpSp>
        <p:nvGrpSpPr>
          <p:cNvPr id="6" name="Group 6"/>
          <p:cNvGrpSpPr/>
          <p:nvPr/>
        </p:nvGrpSpPr>
        <p:grpSpPr>
          <a:xfrm>
            <a:off x="1321015" y="4872814"/>
            <a:ext cx="16452635" cy="4878820"/>
            <a:chOff x="0" y="0"/>
            <a:chExt cx="4333204" cy="1284957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333204" cy="1284957"/>
            </a:xfrm>
            <a:custGeom>
              <a:avLst/>
              <a:gdLst/>
              <a:ahLst/>
              <a:cxnLst/>
              <a:rect l="l" t="t" r="r" b="b"/>
              <a:pathLst>
                <a:path w="4333204" h="1284957">
                  <a:moveTo>
                    <a:pt x="23998" y="0"/>
                  </a:moveTo>
                  <a:lnTo>
                    <a:pt x="4309206" y="0"/>
                  </a:lnTo>
                  <a:cubicBezTo>
                    <a:pt x="4322460" y="0"/>
                    <a:pt x="4333204" y="10744"/>
                    <a:pt x="4333204" y="23998"/>
                  </a:cubicBezTo>
                  <a:lnTo>
                    <a:pt x="4333204" y="1260958"/>
                  </a:lnTo>
                  <a:cubicBezTo>
                    <a:pt x="4333204" y="1267323"/>
                    <a:pt x="4330676" y="1273427"/>
                    <a:pt x="4326175" y="1277928"/>
                  </a:cubicBezTo>
                  <a:cubicBezTo>
                    <a:pt x="4321675" y="1282428"/>
                    <a:pt x="4315570" y="1284957"/>
                    <a:pt x="4309206" y="1284957"/>
                  </a:cubicBezTo>
                  <a:lnTo>
                    <a:pt x="23998" y="1284957"/>
                  </a:lnTo>
                  <a:cubicBezTo>
                    <a:pt x="17634" y="1284957"/>
                    <a:pt x="11530" y="1282428"/>
                    <a:pt x="7029" y="1277928"/>
                  </a:cubicBezTo>
                  <a:cubicBezTo>
                    <a:pt x="2528" y="1273427"/>
                    <a:pt x="0" y="1267323"/>
                    <a:pt x="0" y="1260958"/>
                  </a:cubicBezTo>
                  <a:lnTo>
                    <a:pt x="0" y="23998"/>
                  </a:lnTo>
                  <a:cubicBezTo>
                    <a:pt x="0" y="17634"/>
                    <a:pt x="2528" y="11530"/>
                    <a:pt x="7029" y="7029"/>
                  </a:cubicBezTo>
                  <a:cubicBezTo>
                    <a:pt x="11530" y="2528"/>
                    <a:pt x="17634" y="0"/>
                    <a:pt x="23998" y="0"/>
                  </a:cubicBezTo>
                  <a:close/>
                </a:path>
              </a:pathLst>
            </a:custGeom>
            <a:solidFill>
              <a:srgbClr val="8B2626"/>
            </a:solidFill>
          </p:spPr>
          <p:txBody>
            <a:bodyPr/>
            <a:lstStyle/>
            <a:p>
              <a:endParaRPr lang="es-CL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38100"/>
              <a:ext cx="4333204" cy="13230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803781" y="5250567"/>
            <a:ext cx="15634887" cy="4007733"/>
            <a:chOff x="0" y="0"/>
            <a:chExt cx="20846516" cy="5343644"/>
          </a:xfrm>
        </p:grpSpPr>
        <p:sp>
          <p:nvSpPr>
            <p:cNvPr id="10" name="TextBox 10"/>
            <p:cNvSpPr txBox="1"/>
            <p:nvPr/>
          </p:nvSpPr>
          <p:spPr>
            <a:xfrm>
              <a:off x="0" y="-47625"/>
              <a:ext cx="20846516" cy="133250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120"/>
                </a:lnSpc>
              </a:pPr>
              <a:r>
                <a:rPr lang="en-US" sz="2943">
                  <a:solidFill>
                    <a:srgbClr val="FFFAF4"/>
                  </a:solidFill>
                  <a:latin typeface="DM Sans"/>
                  <a:ea typeface="DM Sans"/>
                  <a:cs typeface="DM Sans"/>
                  <a:sym typeface="DM Sans"/>
                </a:rPr>
                <a:t>E.    Para ser beneficiario de una beca, el estudiante debe reunir los siguientes requisitos:</a:t>
              </a:r>
            </a:p>
            <a:p>
              <a:pPr algn="l">
                <a:lnSpc>
                  <a:spcPts val="4120"/>
                </a:lnSpc>
              </a:pPr>
              <a:r>
                <a:rPr lang="en-US" sz="2943">
                  <a:solidFill>
                    <a:srgbClr val="FFFAF4"/>
                  </a:solidFill>
                  <a:latin typeface="DM Sans"/>
                  <a:ea typeface="DM Sans"/>
                  <a:cs typeface="DM Sans"/>
                  <a:sym typeface="DM Sans"/>
                </a:rPr>
                <a:t> 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150324" y="1106436"/>
              <a:ext cx="19265752" cy="42372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5004"/>
                </a:lnSpc>
              </a:pPr>
              <a:r>
                <a:rPr lang="en-US" sz="2943">
                  <a:solidFill>
                    <a:srgbClr val="FFFAF4"/>
                  </a:solidFill>
                  <a:latin typeface="DM Sans"/>
                  <a:ea typeface="DM Sans"/>
                  <a:cs typeface="DM Sans"/>
                  <a:sym typeface="DM Sans"/>
                </a:rPr>
                <a:t>I.   Haber egresado de Enseñanza Media hasta dos años anteriores al proceso de postulación de ingreso a la Universidad y matriculado a través de la Admisión Ordinaria.</a:t>
              </a:r>
            </a:p>
            <a:p>
              <a:pPr algn="l">
                <a:lnSpc>
                  <a:spcPts val="2136"/>
                </a:lnSpc>
              </a:pPr>
              <a:endParaRPr lang="en-US" sz="2943">
                <a:solidFill>
                  <a:srgbClr val="FFFAF4"/>
                </a:solidFill>
                <a:latin typeface="DM Sans"/>
                <a:ea typeface="DM Sans"/>
                <a:cs typeface="DM Sans"/>
                <a:sym typeface="DM Sans"/>
              </a:endParaRPr>
            </a:p>
            <a:p>
              <a:pPr algn="l">
                <a:lnSpc>
                  <a:spcPts val="4120"/>
                </a:lnSpc>
              </a:pPr>
              <a:r>
                <a:rPr lang="en-US" sz="2943">
                  <a:solidFill>
                    <a:srgbClr val="FFFAF4"/>
                  </a:solidFill>
                  <a:latin typeface="DM Sans"/>
                  <a:ea typeface="DM Sans"/>
                  <a:cs typeface="DM Sans"/>
                  <a:sym typeface="DM Sans"/>
                </a:rPr>
                <a:t>II.   Se encuentre situado/a en el primer lugar de matriculados/as en la carrera.</a:t>
              </a:r>
            </a:p>
            <a:p>
              <a:pPr algn="l">
                <a:lnSpc>
                  <a:spcPts val="4120"/>
                </a:lnSpc>
              </a:pPr>
              <a:r>
                <a:rPr lang="en-US" sz="2943">
                  <a:solidFill>
                    <a:srgbClr val="FFFAF4"/>
                  </a:solidFill>
                  <a:latin typeface="DM Sans"/>
                  <a:ea typeface="DM Sans"/>
                  <a:cs typeface="DM Sans"/>
                  <a:sym typeface="DM Sans"/>
                </a:rPr>
                <a:t> </a:t>
              </a:r>
            </a:p>
          </p:txBody>
        </p:sp>
        <p:sp>
          <p:nvSpPr>
            <p:cNvPr id="12" name="AutoShape 12"/>
            <p:cNvSpPr/>
            <p:nvPr/>
          </p:nvSpPr>
          <p:spPr>
            <a:xfrm>
              <a:off x="10298647" y="1900624"/>
              <a:ext cx="9437211" cy="0"/>
            </a:xfrm>
            <a:prstGeom prst="line">
              <a:avLst/>
            </a:prstGeom>
            <a:ln w="83074" cap="flat">
              <a:solidFill>
                <a:srgbClr val="FF3131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3" name="AutoShape 13"/>
            <p:cNvSpPr/>
            <p:nvPr/>
          </p:nvSpPr>
          <p:spPr>
            <a:xfrm>
              <a:off x="1013320" y="2682271"/>
              <a:ext cx="2967975" cy="0"/>
            </a:xfrm>
            <a:prstGeom prst="line">
              <a:avLst/>
            </a:prstGeom>
            <a:ln w="83074" cap="flat">
              <a:solidFill>
                <a:srgbClr val="FF3131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4" name="AutoShape 14"/>
            <p:cNvSpPr/>
            <p:nvPr/>
          </p:nvSpPr>
          <p:spPr>
            <a:xfrm>
              <a:off x="12161650" y="4697747"/>
              <a:ext cx="3868360" cy="0"/>
            </a:xfrm>
            <a:prstGeom prst="line">
              <a:avLst/>
            </a:prstGeom>
            <a:ln w="83074" cap="flat">
              <a:solidFill>
                <a:srgbClr val="FF3131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15" name="Freeform 15"/>
          <p:cNvSpPr/>
          <p:nvPr/>
        </p:nvSpPr>
        <p:spPr>
          <a:xfrm>
            <a:off x="1321015" y="1210079"/>
            <a:ext cx="15220070" cy="2920434"/>
          </a:xfrm>
          <a:custGeom>
            <a:avLst/>
            <a:gdLst/>
            <a:ahLst/>
            <a:cxnLst/>
            <a:rect l="l" t="t" r="r" b="b"/>
            <a:pathLst>
              <a:path w="15220070" h="2920434">
                <a:moveTo>
                  <a:pt x="0" y="0"/>
                </a:moveTo>
                <a:lnTo>
                  <a:pt x="15220070" y="0"/>
                </a:lnTo>
                <a:lnTo>
                  <a:pt x="15220070" y="2920434"/>
                </a:lnTo>
                <a:lnTo>
                  <a:pt x="0" y="29204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56018"/>
            </a:stretch>
          </a:blipFill>
        </p:spPr>
        <p:txBody>
          <a:bodyPr/>
          <a:lstStyle/>
          <a:p>
            <a:endParaRPr lang="es-CL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E72530B-ACD1-4604-D9D3-1D56001F7693}"/>
              </a:ext>
            </a:extLst>
          </p:cNvPr>
          <p:cNvSpPr txBox="1"/>
          <p:nvPr/>
        </p:nvSpPr>
        <p:spPr>
          <a:xfrm>
            <a:off x="5029200" y="419100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/>
              <a:t>DICE:</a:t>
            </a:r>
            <a:endParaRPr lang="es-CL" sz="3200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4329C391-826E-9C10-D5A3-4F4ED32430CE}"/>
              </a:ext>
            </a:extLst>
          </p:cNvPr>
          <p:cNvSpPr txBox="1"/>
          <p:nvPr/>
        </p:nvSpPr>
        <p:spPr>
          <a:xfrm>
            <a:off x="4993340" y="3874415"/>
            <a:ext cx="2779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/>
              <a:t>DEBE DECIR:</a:t>
            </a:r>
            <a:endParaRPr lang="es-CL" sz="32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A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028700" cy="1028700"/>
            <a:chOff x="0" y="0"/>
            <a:chExt cx="270933" cy="27093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70933"/>
            </a:xfrm>
            <a:custGeom>
              <a:avLst/>
              <a:gdLst/>
              <a:ahLst/>
              <a:cxnLst/>
              <a:rect l="l" t="t" r="r" b="b"/>
              <a:pathLst>
                <a:path w="270933" h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11244B"/>
            </a:solidFill>
          </p:spPr>
          <p:txBody>
            <a:bodyPr/>
            <a:lstStyle/>
            <a:p>
              <a:endParaRPr lang="es-C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3237208" cy="2229430"/>
            <a:chOff x="0" y="0"/>
            <a:chExt cx="852598" cy="58717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52598" cy="587175"/>
            </a:xfrm>
            <a:custGeom>
              <a:avLst/>
              <a:gdLst/>
              <a:ahLst/>
              <a:cxnLst/>
              <a:rect l="l" t="t" r="r" b="b"/>
              <a:pathLst>
                <a:path w="852598" h="587175">
                  <a:moveTo>
                    <a:pt x="0" y="0"/>
                  </a:moveTo>
                  <a:lnTo>
                    <a:pt x="852598" y="0"/>
                  </a:lnTo>
                  <a:lnTo>
                    <a:pt x="852598" y="587175"/>
                  </a:lnTo>
                  <a:lnTo>
                    <a:pt x="0" y="587175"/>
                  </a:lnTo>
                  <a:close/>
                </a:path>
              </a:pathLst>
            </a:custGeom>
            <a:solidFill>
              <a:srgbClr val="FFBD59"/>
            </a:solidFill>
          </p:spPr>
          <p:txBody>
            <a:bodyPr/>
            <a:lstStyle/>
            <a:p>
              <a:endParaRPr lang="es-C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852598" cy="6252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5177753" y="5143500"/>
            <a:ext cx="3110247" cy="5143500"/>
          </a:xfrm>
          <a:custGeom>
            <a:avLst/>
            <a:gdLst/>
            <a:ahLst/>
            <a:cxnLst/>
            <a:rect l="l" t="t" r="r" b="b"/>
            <a:pathLst>
              <a:path w="3110247" h="5143500">
                <a:moveTo>
                  <a:pt x="0" y="0"/>
                </a:moveTo>
                <a:lnTo>
                  <a:pt x="3110247" y="0"/>
                </a:lnTo>
                <a:lnTo>
                  <a:pt x="3110247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650" r="-2650"/>
            </a:stretch>
          </a:blipFill>
        </p:spPr>
        <p:txBody>
          <a:bodyPr/>
          <a:lstStyle/>
          <a:p>
            <a:endParaRPr lang="es-CL"/>
          </a:p>
        </p:txBody>
      </p:sp>
      <p:sp>
        <p:nvSpPr>
          <p:cNvPr id="9" name="Freeform 9"/>
          <p:cNvSpPr/>
          <p:nvPr/>
        </p:nvSpPr>
        <p:spPr>
          <a:xfrm>
            <a:off x="15177753" y="0"/>
            <a:ext cx="3110247" cy="4945077"/>
          </a:xfrm>
          <a:custGeom>
            <a:avLst/>
            <a:gdLst/>
            <a:ahLst/>
            <a:cxnLst/>
            <a:rect l="l" t="t" r="r" b="b"/>
            <a:pathLst>
              <a:path w="3110247" h="4945077">
                <a:moveTo>
                  <a:pt x="0" y="0"/>
                </a:moveTo>
                <a:lnTo>
                  <a:pt x="3110247" y="0"/>
                </a:lnTo>
                <a:lnTo>
                  <a:pt x="3110247" y="4945077"/>
                </a:lnTo>
                <a:lnTo>
                  <a:pt x="0" y="494507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6502" t="-15924" r="-8264" b="-30718"/>
            </a:stretch>
          </a:blipFill>
        </p:spPr>
        <p:txBody>
          <a:bodyPr/>
          <a:lstStyle/>
          <a:p>
            <a:endParaRPr lang="es-CL"/>
          </a:p>
        </p:txBody>
      </p:sp>
      <p:sp>
        <p:nvSpPr>
          <p:cNvPr id="10" name="TextBox 10"/>
          <p:cNvSpPr txBox="1"/>
          <p:nvPr/>
        </p:nvSpPr>
        <p:spPr>
          <a:xfrm>
            <a:off x="1028700" y="2954730"/>
            <a:ext cx="6554457" cy="8280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860"/>
              </a:lnSpc>
            </a:pPr>
            <a:r>
              <a:rPr lang="en-US" sz="4900" b="1">
                <a:solidFill>
                  <a:srgbClr val="1F161C"/>
                </a:solidFill>
                <a:latin typeface="DM Sans Bold"/>
                <a:ea typeface="DM Sans Bold"/>
                <a:cs typeface="DM Sans Bold"/>
                <a:sym typeface="DM Sans Bold"/>
              </a:rPr>
              <a:t>FUNDAMENTACIÓN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514350" y="4479484"/>
            <a:ext cx="12594995" cy="46742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04519" lvl="1" indent="-302260" algn="just">
              <a:lnSpc>
                <a:spcPts val="4563"/>
              </a:lnSpc>
              <a:buAutoNum type="arabicPeriod"/>
            </a:pP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Que hoy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ingresa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un alto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porcentaje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a la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Facultad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habiendo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egresado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dos o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más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años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antes del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proceso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de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admisión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en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el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cual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se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matrícula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.</a:t>
            </a:r>
          </a:p>
          <a:p>
            <a:pPr marL="604519" lvl="1" indent="-302260" algn="just">
              <a:lnSpc>
                <a:spcPts val="4563"/>
              </a:lnSpc>
              <a:buAutoNum type="arabicPeriod"/>
            </a:pP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Que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los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puntajes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hoy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tienen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una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duración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de hasta 2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años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.</a:t>
            </a:r>
          </a:p>
          <a:p>
            <a:pPr marL="604519" lvl="1" indent="-302260" algn="just">
              <a:lnSpc>
                <a:spcPts val="4563"/>
              </a:lnSpc>
              <a:buAutoNum type="arabicPeriod"/>
            </a:pP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Que las/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los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potenciales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personas que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pueden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optar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a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esta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beca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,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egresaron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de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enseñanza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media dos o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más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años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antes del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proceso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de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admisión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en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el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799" spc="58" dirty="0" err="1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cual</a:t>
            </a:r>
            <a:r>
              <a:rPr lang="en-US" sz="2799" spc="58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se matricula (30 a 40%).</a:t>
            </a:r>
          </a:p>
          <a:p>
            <a:pPr algn="just">
              <a:lnSpc>
                <a:spcPts val="4563"/>
              </a:lnSpc>
            </a:pPr>
            <a:endParaRPr lang="en-US" sz="2799" spc="58" dirty="0">
              <a:solidFill>
                <a:srgbClr val="000000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AF4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7C3A48B-457E-6F79-8115-3F90142977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EFE55BAD-951E-A969-C70C-581E0A20A100}"/>
              </a:ext>
            </a:extLst>
          </p:cNvPr>
          <p:cNvSpPr/>
          <p:nvPr/>
        </p:nvSpPr>
        <p:spPr>
          <a:xfrm>
            <a:off x="15177753" y="0"/>
            <a:ext cx="3110247" cy="5143500"/>
          </a:xfrm>
          <a:custGeom>
            <a:avLst/>
            <a:gdLst/>
            <a:ahLst/>
            <a:cxnLst/>
            <a:rect l="l" t="t" r="r" b="b"/>
            <a:pathLst>
              <a:path w="3110247" h="5143500">
                <a:moveTo>
                  <a:pt x="0" y="0"/>
                </a:moveTo>
                <a:lnTo>
                  <a:pt x="3110247" y="0"/>
                </a:lnTo>
                <a:lnTo>
                  <a:pt x="3110247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650" r="-2650"/>
            </a:stretch>
          </a:blipFill>
        </p:spPr>
        <p:txBody>
          <a:bodyPr/>
          <a:lstStyle/>
          <a:p>
            <a:endParaRPr lang="es-CL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CD23936C-5E74-1116-2842-F5982290D7BA}"/>
              </a:ext>
            </a:extLst>
          </p:cNvPr>
          <p:cNvGrpSpPr/>
          <p:nvPr/>
        </p:nvGrpSpPr>
        <p:grpSpPr>
          <a:xfrm>
            <a:off x="0" y="9258300"/>
            <a:ext cx="1028700" cy="1028700"/>
            <a:chOff x="0" y="0"/>
            <a:chExt cx="270933" cy="270933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4334F78A-8175-5C74-6164-43C0A09B96BF}"/>
                </a:ext>
              </a:extLst>
            </p:cNvPr>
            <p:cNvSpPr/>
            <p:nvPr/>
          </p:nvSpPr>
          <p:spPr>
            <a:xfrm>
              <a:off x="0" y="0"/>
              <a:ext cx="270933" cy="270933"/>
            </a:xfrm>
            <a:custGeom>
              <a:avLst/>
              <a:gdLst/>
              <a:ahLst/>
              <a:cxnLst/>
              <a:rect l="l" t="t" r="r" b="b"/>
              <a:pathLst>
                <a:path w="270933" h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11244B"/>
            </a:solidFill>
          </p:spPr>
          <p:txBody>
            <a:bodyPr/>
            <a:lstStyle/>
            <a:p>
              <a:endParaRPr lang="es-CL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6DD3EFD8-8235-3B33-6418-2821B139E322}"/>
                </a:ext>
              </a:extLst>
            </p:cNvPr>
            <p:cNvSpPr txBox="1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6" name="Group 6">
            <a:extLst>
              <a:ext uri="{FF2B5EF4-FFF2-40B4-BE49-F238E27FC236}">
                <a16:creationId xmlns:a16="http://schemas.microsoft.com/office/drawing/2014/main" id="{29047164-23F9-50B6-3736-747AAB5FD202}"/>
              </a:ext>
            </a:extLst>
          </p:cNvPr>
          <p:cNvGrpSpPr/>
          <p:nvPr/>
        </p:nvGrpSpPr>
        <p:grpSpPr>
          <a:xfrm>
            <a:off x="0" y="0"/>
            <a:ext cx="3237208" cy="2229430"/>
            <a:chOff x="0" y="0"/>
            <a:chExt cx="852598" cy="587175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96033C8B-2408-DBFB-6899-F0DDD68D01D4}"/>
                </a:ext>
              </a:extLst>
            </p:cNvPr>
            <p:cNvSpPr/>
            <p:nvPr/>
          </p:nvSpPr>
          <p:spPr>
            <a:xfrm>
              <a:off x="0" y="0"/>
              <a:ext cx="852598" cy="587175"/>
            </a:xfrm>
            <a:custGeom>
              <a:avLst/>
              <a:gdLst/>
              <a:ahLst/>
              <a:cxnLst/>
              <a:rect l="l" t="t" r="r" b="b"/>
              <a:pathLst>
                <a:path w="852598" h="587175">
                  <a:moveTo>
                    <a:pt x="0" y="0"/>
                  </a:moveTo>
                  <a:lnTo>
                    <a:pt x="852598" y="0"/>
                  </a:lnTo>
                  <a:lnTo>
                    <a:pt x="852598" y="587175"/>
                  </a:lnTo>
                  <a:lnTo>
                    <a:pt x="0" y="587175"/>
                  </a:lnTo>
                  <a:close/>
                </a:path>
              </a:pathLst>
            </a:custGeom>
            <a:solidFill>
              <a:srgbClr val="FFBD59"/>
            </a:solidFill>
          </p:spPr>
          <p:txBody>
            <a:bodyPr/>
            <a:lstStyle/>
            <a:p>
              <a:endParaRPr lang="es-CL"/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985460B2-CFFD-3185-DE20-A37191E9F501}"/>
                </a:ext>
              </a:extLst>
            </p:cNvPr>
            <p:cNvSpPr txBox="1"/>
            <p:nvPr/>
          </p:nvSpPr>
          <p:spPr>
            <a:xfrm>
              <a:off x="0" y="-38100"/>
              <a:ext cx="852598" cy="6252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0" name="Freeform 10">
            <a:extLst>
              <a:ext uri="{FF2B5EF4-FFF2-40B4-BE49-F238E27FC236}">
                <a16:creationId xmlns:a16="http://schemas.microsoft.com/office/drawing/2014/main" id="{C3BC193C-FAE4-8113-2ACA-640EA48A56AF}"/>
              </a:ext>
            </a:extLst>
          </p:cNvPr>
          <p:cNvSpPr/>
          <p:nvPr/>
        </p:nvSpPr>
        <p:spPr>
          <a:xfrm>
            <a:off x="15177753" y="5315993"/>
            <a:ext cx="3775478" cy="5033971"/>
          </a:xfrm>
          <a:custGeom>
            <a:avLst/>
            <a:gdLst/>
            <a:ahLst/>
            <a:cxnLst/>
            <a:rect l="l" t="t" r="r" b="b"/>
            <a:pathLst>
              <a:path w="3775478" h="5033971">
                <a:moveTo>
                  <a:pt x="0" y="0"/>
                </a:moveTo>
                <a:lnTo>
                  <a:pt x="3775478" y="0"/>
                </a:lnTo>
                <a:lnTo>
                  <a:pt x="3775478" y="5033971"/>
                </a:lnTo>
                <a:lnTo>
                  <a:pt x="0" y="503397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s-CL"/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61BE55C5-2850-06EC-7134-14764C539055}"/>
              </a:ext>
            </a:extLst>
          </p:cNvPr>
          <p:cNvSpPr txBox="1"/>
          <p:nvPr/>
        </p:nvSpPr>
        <p:spPr>
          <a:xfrm>
            <a:off x="4135763" y="1175804"/>
            <a:ext cx="8973582" cy="8431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860"/>
              </a:lnSpc>
            </a:pPr>
            <a:r>
              <a:rPr lang="en-US" sz="4900" b="1" dirty="0">
                <a:solidFill>
                  <a:srgbClr val="1F161C"/>
                </a:solidFill>
                <a:latin typeface="DM Sans Bold"/>
                <a:ea typeface="DM Sans Bold"/>
                <a:cs typeface="DM Sans Bold"/>
                <a:sym typeface="DM Sans Bold"/>
              </a:rPr>
              <a:t>BENEFICIARIOS 2018 AL 2024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44EF5841-F827-07BB-B57D-7F1CFC19FE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2476500"/>
            <a:ext cx="13988715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68659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A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177753" y="0"/>
            <a:ext cx="3110247" cy="5143500"/>
          </a:xfrm>
          <a:custGeom>
            <a:avLst/>
            <a:gdLst/>
            <a:ahLst/>
            <a:cxnLst/>
            <a:rect l="l" t="t" r="r" b="b"/>
            <a:pathLst>
              <a:path w="3110247" h="5143500">
                <a:moveTo>
                  <a:pt x="0" y="0"/>
                </a:moveTo>
                <a:lnTo>
                  <a:pt x="3110247" y="0"/>
                </a:lnTo>
                <a:lnTo>
                  <a:pt x="3110247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650" r="-2650"/>
            </a:stretch>
          </a:blipFill>
        </p:spPr>
        <p:txBody>
          <a:bodyPr/>
          <a:lstStyle/>
          <a:p>
            <a:endParaRPr lang="es-CL"/>
          </a:p>
        </p:txBody>
      </p:sp>
      <p:grpSp>
        <p:nvGrpSpPr>
          <p:cNvPr id="3" name="Group 3"/>
          <p:cNvGrpSpPr/>
          <p:nvPr/>
        </p:nvGrpSpPr>
        <p:grpSpPr>
          <a:xfrm>
            <a:off x="0" y="9258300"/>
            <a:ext cx="1028700" cy="1028700"/>
            <a:chOff x="0" y="0"/>
            <a:chExt cx="270933" cy="270933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70933" cy="270933"/>
            </a:xfrm>
            <a:custGeom>
              <a:avLst/>
              <a:gdLst/>
              <a:ahLst/>
              <a:cxnLst/>
              <a:rect l="l" t="t" r="r" b="b"/>
              <a:pathLst>
                <a:path w="270933" h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11244B"/>
            </a:solidFill>
          </p:spPr>
          <p:txBody>
            <a:bodyPr/>
            <a:lstStyle/>
            <a:p>
              <a:endParaRPr lang="es-CL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0" y="0"/>
            <a:ext cx="3237208" cy="2229430"/>
            <a:chOff x="0" y="0"/>
            <a:chExt cx="852598" cy="587175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52598" cy="587175"/>
            </a:xfrm>
            <a:custGeom>
              <a:avLst/>
              <a:gdLst/>
              <a:ahLst/>
              <a:cxnLst/>
              <a:rect l="l" t="t" r="r" b="b"/>
              <a:pathLst>
                <a:path w="852598" h="587175">
                  <a:moveTo>
                    <a:pt x="0" y="0"/>
                  </a:moveTo>
                  <a:lnTo>
                    <a:pt x="852598" y="0"/>
                  </a:lnTo>
                  <a:lnTo>
                    <a:pt x="852598" y="587175"/>
                  </a:lnTo>
                  <a:lnTo>
                    <a:pt x="0" y="587175"/>
                  </a:lnTo>
                  <a:close/>
                </a:path>
              </a:pathLst>
            </a:custGeom>
            <a:solidFill>
              <a:srgbClr val="FFBD59"/>
            </a:solidFill>
          </p:spPr>
          <p:txBody>
            <a:bodyPr/>
            <a:lstStyle/>
            <a:p>
              <a:endParaRPr lang="es-CL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38100"/>
              <a:ext cx="852598" cy="6252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514350" y="2953258"/>
            <a:ext cx="12594995" cy="68193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04519" lvl="1" indent="-302260" algn="just">
              <a:lnSpc>
                <a:spcPts val="4563"/>
              </a:lnSpc>
              <a:buFont typeface="Arial"/>
              <a:buChar char="•"/>
            </a:pPr>
            <a:r>
              <a:rPr lang="en-US" sz="2799" spc="58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Reconocer la fidelización de los postulantes por nuestra Facultad, ya que con los puntajes de primer seleccionado, se puede obtener beca en muchas universidades publicas y privadas. </a:t>
            </a:r>
          </a:p>
          <a:p>
            <a:pPr algn="just">
              <a:lnSpc>
                <a:spcPts val="4563"/>
              </a:lnSpc>
            </a:pPr>
            <a:endParaRPr lang="en-US" sz="2799" spc="58">
              <a:solidFill>
                <a:srgbClr val="000000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marL="604519" lvl="1" indent="-302260" algn="just">
              <a:lnSpc>
                <a:spcPts val="4563"/>
              </a:lnSpc>
              <a:buFont typeface="Arial"/>
              <a:buChar char="•"/>
            </a:pPr>
            <a:r>
              <a:rPr lang="en-US" sz="2799" spc="58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Mantener el reconocimiento a la excelencia académica a quienes bajo el reglamento actual no puede optar a beca, ya que la diferencia entre el primer seleccionado y primer matriculado es mínima (Ej.: en Medicina la diferencia es de décimas de puntos).</a:t>
            </a:r>
          </a:p>
          <a:p>
            <a:pPr algn="just">
              <a:lnSpc>
                <a:spcPts val="4563"/>
              </a:lnSpc>
            </a:pPr>
            <a:endParaRPr lang="en-US" sz="2799" spc="58">
              <a:solidFill>
                <a:srgbClr val="000000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marL="604519" lvl="1" indent="-302260" algn="just">
              <a:lnSpc>
                <a:spcPts val="4563"/>
              </a:lnSpc>
              <a:buFont typeface="Arial"/>
              <a:buChar char="•"/>
            </a:pPr>
            <a:r>
              <a:rPr lang="en-US" sz="2799" spc="58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Respetar el espíritu de la beca, cuyo propósito es reconocer y estimular el rendimiento académico sobresaliente de los alumnos.</a:t>
            </a:r>
          </a:p>
          <a:p>
            <a:pPr algn="just">
              <a:lnSpc>
                <a:spcPts val="4563"/>
              </a:lnSpc>
            </a:pPr>
            <a:endParaRPr lang="en-US" sz="2799" spc="58">
              <a:solidFill>
                <a:srgbClr val="000000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10" name="Freeform 10"/>
          <p:cNvSpPr/>
          <p:nvPr/>
        </p:nvSpPr>
        <p:spPr>
          <a:xfrm>
            <a:off x="15177753" y="5315993"/>
            <a:ext cx="3775478" cy="5033971"/>
          </a:xfrm>
          <a:custGeom>
            <a:avLst/>
            <a:gdLst/>
            <a:ahLst/>
            <a:cxnLst/>
            <a:rect l="l" t="t" r="r" b="b"/>
            <a:pathLst>
              <a:path w="3775478" h="5033971">
                <a:moveTo>
                  <a:pt x="0" y="0"/>
                </a:moveTo>
                <a:lnTo>
                  <a:pt x="3775478" y="0"/>
                </a:lnTo>
                <a:lnTo>
                  <a:pt x="3775478" y="5033971"/>
                </a:lnTo>
                <a:lnTo>
                  <a:pt x="0" y="503397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s-CL"/>
          </a:p>
        </p:txBody>
      </p:sp>
      <p:sp>
        <p:nvSpPr>
          <p:cNvPr id="11" name="TextBox 11"/>
          <p:cNvSpPr txBox="1"/>
          <p:nvPr/>
        </p:nvSpPr>
        <p:spPr>
          <a:xfrm>
            <a:off x="4135763" y="1175804"/>
            <a:ext cx="7766863" cy="8280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860"/>
              </a:lnSpc>
            </a:pPr>
            <a:r>
              <a:rPr lang="en-US" sz="4900" b="1">
                <a:solidFill>
                  <a:srgbClr val="1F161C"/>
                </a:solidFill>
                <a:latin typeface="DM Sans Bold"/>
                <a:ea typeface="DM Sans Bold"/>
                <a:cs typeface="DM Sans Bold"/>
                <a:sym typeface="DM Sans Bold"/>
              </a:rPr>
              <a:t>OBJETIVO DEL CAMBIO</a:t>
            </a: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40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076325" y="0"/>
            <a:ext cx="14366854" cy="10287000"/>
          </a:xfrm>
          <a:custGeom>
            <a:avLst/>
            <a:gdLst/>
            <a:ahLst/>
            <a:cxnLst/>
            <a:rect l="l" t="t" r="r" b="b"/>
            <a:pathLst>
              <a:path w="14366854" h="10287000">
                <a:moveTo>
                  <a:pt x="0" y="0"/>
                </a:moveTo>
                <a:lnTo>
                  <a:pt x="14366854" y="0"/>
                </a:lnTo>
                <a:lnTo>
                  <a:pt x="14366854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8379" r="-19067"/>
            </a:stretch>
          </a:blipFill>
        </p:spPr>
        <p:txBody>
          <a:bodyPr/>
          <a:lstStyle/>
          <a:p>
            <a:endParaRPr lang="es-CL"/>
          </a:p>
        </p:txBody>
      </p:sp>
      <p:sp>
        <p:nvSpPr>
          <p:cNvPr id="3" name="AutoShape 3"/>
          <p:cNvSpPr/>
          <p:nvPr/>
        </p:nvSpPr>
        <p:spPr>
          <a:xfrm>
            <a:off x="14314931" y="0"/>
            <a:ext cx="0" cy="2928735"/>
          </a:xfrm>
          <a:prstGeom prst="line">
            <a:avLst/>
          </a:prstGeom>
          <a:ln w="2857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s-CL"/>
          </a:p>
        </p:txBody>
      </p:sp>
      <p:sp>
        <p:nvSpPr>
          <p:cNvPr id="4" name="AutoShape 4"/>
          <p:cNvSpPr/>
          <p:nvPr/>
        </p:nvSpPr>
        <p:spPr>
          <a:xfrm>
            <a:off x="14329218" y="6563977"/>
            <a:ext cx="0" cy="3723023"/>
          </a:xfrm>
          <a:prstGeom prst="line">
            <a:avLst/>
          </a:prstGeom>
          <a:ln w="2857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s-CL"/>
          </a:p>
        </p:txBody>
      </p:sp>
      <p:grpSp>
        <p:nvGrpSpPr>
          <p:cNvPr id="5" name="Group 5"/>
          <p:cNvGrpSpPr/>
          <p:nvPr/>
        </p:nvGrpSpPr>
        <p:grpSpPr>
          <a:xfrm>
            <a:off x="17259300" y="0"/>
            <a:ext cx="1028700" cy="1028700"/>
            <a:chOff x="0" y="0"/>
            <a:chExt cx="270933" cy="27093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70933" cy="270933"/>
            </a:xfrm>
            <a:custGeom>
              <a:avLst/>
              <a:gdLst/>
              <a:ahLst/>
              <a:cxnLst/>
              <a:rect l="l" t="t" r="r" b="b"/>
              <a:pathLst>
                <a:path w="270933" h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D59"/>
            </a:solidFill>
          </p:spPr>
          <p:txBody>
            <a:bodyPr/>
            <a:lstStyle/>
            <a:p>
              <a:endParaRPr lang="es-C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4723109" y="3285633"/>
            <a:ext cx="3050541" cy="4835637"/>
          </a:xfrm>
          <a:custGeom>
            <a:avLst/>
            <a:gdLst/>
            <a:ahLst/>
            <a:cxnLst/>
            <a:rect l="l" t="t" r="r" b="b"/>
            <a:pathLst>
              <a:path w="3050541" h="4835637">
                <a:moveTo>
                  <a:pt x="0" y="0"/>
                </a:moveTo>
                <a:lnTo>
                  <a:pt x="3050541" y="0"/>
                </a:lnTo>
                <a:lnTo>
                  <a:pt x="3050541" y="4835637"/>
                </a:lnTo>
                <a:lnTo>
                  <a:pt x="0" y="483563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287</Words>
  <Application>Microsoft Office PowerPoint</Application>
  <PresentationFormat>Personalizado</PresentationFormat>
  <Paragraphs>22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3" baseType="lpstr">
      <vt:lpstr>Calibri</vt:lpstr>
      <vt:lpstr>DM Sans</vt:lpstr>
      <vt:lpstr>DM Sans Bold</vt:lpstr>
      <vt:lpstr>HK Grotesk Semi-Bold</vt:lpstr>
      <vt:lpstr>Arial</vt:lpstr>
      <vt:lpstr>HK Grotesk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Propuesta de modificación decreto</dc:title>
  <dc:creator>Usuario</dc:creator>
  <cp:lastModifiedBy>Revisor</cp:lastModifiedBy>
  <cp:revision>3</cp:revision>
  <dcterms:created xsi:type="dcterms:W3CDTF">2006-08-16T00:00:00Z</dcterms:created>
  <dcterms:modified xsi:type="dcterms:W3CDTF">2025-01-27T18:10:42Z</dcterms:modified>
  <dc:identifier>DAGXmSiR2K4</dc:identifier>
</cp:coreProperties>
</file>